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71" r:id="rId1"/>
  </p:sldMasterIdLst>
  <p:notesMasterIdLst>
    <p:notesMasterId r:id="rId61"/>
  </p:notesMasterIdLst>
  <p:sldIdLst>
    <p:sldId id="313" r:id="rId2"/>
    <p:sldId id="332" r:id="rId3"/>
    <p:sldId id="367" r:id="rId4"/>
    <p:sldId id="368" r:id="rId5"/>
    <p:sldId id="370" r:id="rId6"/>
    <p:sldId id="371" r:id="rId7"/>
    <p:sldId id="372" r:id="rId8"/>
    <p:sldId id="413" r:id="rId9"/>
    <p:sldId id="373" r:id="rId10"/>
    <p:sldId id="414" r:id="rId11"/>
    <p:sldId id="375" r:id="rId12"/>
    <p:sldId id="376" r:id="rId13"/>
    <p:sldId id="401" r:id="rId14"/>
    <p:sldId id="377" r:id="rId15"/>
    <p:sldId id="378" r:id="rId16"/>
    <p:sldId id="379" r:id="rId17"/>
    <p:sldId id="416" r:id="rId18"/>
    <p:sldId id="381" r:id="rId19"/>
    <p:sldId id="382" r:id="rId20"/>
    <p:sldId id="383" r:id="rId21"/>
    <p:sldId id="384" r:id="rId22"/>
    <p:sldId id="385" r:id="rId23"/>
    <p:sldId id="386" r:id="rId24"/>
    <p:sldId id="387" r:id="rId25"/>
    <p:sldId id="392" r:id="rId26"/>
    <p:sldId id="396" r:id="rId27"/>
    <p:sldId id="399" r:id="rId28"/>
    <p:sldId id="400" r:id="rId29"/>
    <p:sldId id="420" r:id="rId30"/>
    <p:sldId id="421" r:id="rId31"/>
    <p:sldId id="422" r:id="rId32"/>
    <p:sldId id="402" r:id="rId33"/>
    <p:sldId id="403" r:id="rId34"/>
    <p:sldId id="404" r:id="rId35"/>
    <p:sldId id="405" r:id="rId36"/>
    <p:sldId id="406" r:id="rId37"/>
    <p:sldId id="423" r:id="rId38"/>
    <p:sldId id="424" r:id="rId39"/>
    <p:sldId id="425" r:id="rId40"/>
    <p:sldId id="407" r:id="rId41"/>
    <p:sldId id="408" r:id="rId42"/>
    <p:sldId id="410" r:id="rId43"/>
    <p:sldId id="409" r:id="rId44"/>
    <p:sldId id="411" r:id="rId45"/>
    <p:sldId id="412" r:id="rId46"/>
    <p:sldId id="417" r:id="rId47"/>
    <p:sldId id="259" r:id="rId48"/>
    <p:sldId id="257" r:id="rId49"/>
    <p:sldId id="418" r:id="rId50"/>
    <p:sldId id="258" r:id="rId51"/>
    <p:sldId id="261" r:id="rId52"/>
    <p:sldId id="262" r:id="rId53"/>
    <p:sldId id="419" r:id="rId54"/>
    <p:sldId id="264" r:id="rId55"/>
    <p:sldId id="265" r:id="rId56"/>
    <p:sldId id="266" r:id="rId57"/>
    <p:sldId id="359" r:id="rId58"/>
    <p:sldId id="361" r:id="rId59"/>
    <p:sldId id="366" r:id="rId60"/>
  </p:sldIdLst>
  <p:sldSz cx="9144000" cy="6858000" type="screen4x3"/>
  <p:notesSz cx="6997700" cy="9194800"/>
  <p:defaultTextStyle>
    <a:defPPr>
      <a:defRPr lang="ar-SA"/>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56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28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00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72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48" autoAdjust="0"/>
    <p:restoredTop sz="88358" autoAdjust="0"/>
  </p:normalViewPr>
  <p:slideViewPr>
    <p:cSldViewPr>
      <p:cViewPr varScale="1">
        <p:scale>
          <a:sx n="102" d="100"/>
          <a:sy n="102" d="100"/>
        </p:scale>
        <p:origin x="304"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96"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8F168B0-FF8A-6344-97F3-3A47D4C488BD}"/>
              </a:ext>
            </a:extLst>
          </p:cNvPr>
          <p:cNvSpPr>
            <a:spLocks noGrp="1" noChangeArrowheads="1"/>
          </p:cNvSpPr>
          <p:nvPr>
            <p:ph type="hdr" sz="quarter"/>
          </p:nvPr>
        </p:nvSpPr>
        <p:spPr bwMode="auto">
          <a:xfrm>
            <a:off x="3965575" y="0"/>
            <a:ext cx="3032125" cy="460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r" rtl="1">
              <a:defRPr sz="1200">
                <a:latin typeface="Arial" pitchFamily="34" charset="0"/>
                <a:cs typeface="Arial" pitchFamily="34" charset="0"/>
              </a:defRPr>
            </a:lvl1pPr>
          </a:lstStyle>
          <a:p>
            <a:pPr>
              <a:defRPr/>
            </a:pPr>
            <a:endParaRPr lang="en-US"/>
          </a:p>
        </p:txBody>
      </p:sp>
      <p:sp>
        <p:nvSpPr>
          <p:cNvPr id="68611" name="Rectangle 3">
            <a:extLst>
              <a:ext uri="{FF2B5EF4-FFF2-40B4-BE49-F238E27FC236}">
                <a16:creationId xmlns:a16="http://schemas.microsoft.com/office/drawing/2014/main" id="{73E957CD-EB81-434B-9DF3-C9AB2767C1A2}"/>
              </a:ext>
            </a:extLst>
          </p:cNvPr>
          <p:cNvSpPr>
            <a:spLocks noGrp="1" noChangeArrowheads="1"/>
          </p:cNvSpPr>
          <p:nvPr>
            <p:ph type="dt" idx="1"/>
          </p:nvPr>
        </p:nvSpPr>
        <p:spPr bwMode="auto">
          <a:xfrm>
            <a:off x="1588" y="0"/>
            <a:ext cx="3032125" cy="460375"/>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l" rtl="1">
              <a:defRPr sz="1200">
                <a:latin typeface="Arial" pitchFamily="34" charset="0"/>
                <a:cs typeface="Arial" pitchFamily="34" charset="0"/>
              </a:defRPr>
            </a:lvl1pPr>
          </a:lstStyle>
          <a:p>
            <a:pPr>
              <a:defRPr/>
            </a:pPr>
            <a:endParaRPr lang="en-US"/>
          </a:p>
        </p:txBody>
      </p:sp>
      <p:sp>
        <p:nvSpPr>
          <p:cNvPr id="59396" name="Rectangle 4">
            <a:extLst>
              <a:ext uri="{FF2B5EF4-FFF2-40B4-BE49-F238E27FC236}">
                <a16:creationId xmlns:a16="http://schemas.microsoft.com/office/drawing/2014/main" id="{79CA7E7E-3576-A141-A2DE-4C10A29C0F5E}"/>
              </a:ext>
            </a:extLst>
          </p:cNvPr>
          <p:cNvSpPr>
            <a:spLocks noGrp="1" noRot="1" noChangeAspect="1" noChangeArrowheads="1" noTextEdit="1"/>
          </p:cNvSpPr>
          <p:nvPr>
            <p:ph type="sldImg" idx="2"/>
          </p:nvPr>
        </p:nvSpPr>
        <p:spPr bwMode="auto">
          <a:xfrm>
            <a:off x="1200150" y="688975"/>
            <a:ext cx="4597400" cy="3448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5">
            <a:extLst>
              <a:ext uri="{FF2B5EF4-FFF2-40B4-BE49-F238E27FC236}">
                <a16:creationId xmlns:a16="http://schemas.microsoft.com/office/drawing/2014/main" id="{B4509711-A5AA-8648-B9C7-419A82617BBF}"/>
              </a:ext>
            </a:extLst>
          </p:cNvPr>
          <p:cNvSpPr>
            <a:spLocks noGrp="1" noChangeArrowheads="1"/>
          </p:cNvSpPr>
          <p:nvPr>
            <p:ph type="body" sz="quarter" idx="3"/>
          </p:nvPr>
        </p:nvSpPr>
        <p:spPr bwMode="auto">
          <a:xfrm>
            <a:off x="700088" y="4367213"/>
            <a:ext cx="5597525" cy="4138612"/>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a:extLst>
              <a:ext uri="{FF2B5EF4-FFF2-40B4-BE49-F238E27FC236}">
                <a16:creationId xmlns:a16="http://schemas.microsoft.com/office/drawing/2014/main" id="{7CCDDDA5-1379-EE44-9056-FC70D3BB46A9}"/>
              </a:ext>
            </a:extLst>
          </p:cNvPr>
          <p:cNvSpPr>
            <a:spLocks noGrp="1" noChangeArrowheads="1"/>
          </p:cNvSpPr>
          <p:nvPr>
            <p:ph type="ftr" sz="quarter" idx="4"/>
          </p:nvPr>
        </p:nvSpPr>
        <p:spPr bwMode="auto">
          <a:xfrm>
            <a:off x="3965575" y="8732838"/>
            <a:ext cx="3032125" cy="460375"/>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algn="r" rtl="1">
              <a:defRPr sz="1200">
                <a:latin typeface="Arial" pitchFamily="34" charset="0"/>
                <a:cs typeface="Arial" pitchFamily="34" charset="0"/>
              </a:defRPr>
            </a:lvl1pPr>
          </a:lstStyle>
          <a:p>
            <a:pPr>
              <a:defRPr/>
            </a:pPr>
            <a:endParaRPr lang="en-US"/>
          </a:p>
        </p:txBody>
      </p:sp>
      <p:sp>
        <p:nvSpPr>
          <p:cNvPr id="68615" name="Rectangle 7">
            <a:extLst>
              <a:ext uri="{FF2B5EF4-FFF2-40B4-BE49-F238E27FC236}">
                <a16:creationId xmlns:a16="http://schemas.microsoft.com/office/drawing/2014/main" id="{4F16F42D-C63C-D041-B0DC-2F9D27BE5719}"/>
              </a:ext>
            </a:extLst>
          </p:cNvPr>
          <p:cNvSpPr>
            <a:spLocks noGrp="1" noChangeArrowheads="1"/>
          </p:cNvSpPr>
          <p:nvPr>
            <p:ph type="sldNum" sz="quarter" idx="5"/>
          </p:nvPr>
        </p:nvSpPr>
        <p:spPr bwMode="auto">
          <a:xfrm>
            <a:off x="1588" y="8732838"/>
            <a:ext cx="3032125" cy="460375"/>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rtl="1">
              <a:defRPr sz="1200"/>
            </a:lvl1pPr>
          </a:lstStyle>
          <a:p>
            <a:fld id="{97E9D107-2F1E-0F43-8563-CCD5363BDBDC}" type="slidenum">
              <a:rPr lang="fa-IR" altLang="en-US"/>
              <a:pPr/>
              <a:t>‹#›</a:t>
            </a:fld>
            <a:endParaRPr lang="en-US" altLang="en-US"/>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56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28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00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72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5736" algn="l" defTabSz="914294" rtl="0" eaLnBrk="1" latinLnBrk="0" hangingPunct="1">
      <a:defRPr sz="1200" kern="1200">
        <a:solidFill>
          <a:schemeClr val="tx1"/>
        </a:solidFill>
        <a:latin typeface="+mn-lt"/>
        <a:ea typeface="+mn-ea"/>
        <a:cs typeface="+mn-cs"/>
      </a:defRPr>
    </a:lvl6pPr>
    <a:lvl7pPr marL="2742883" algn="l" defTabSz="914294" rtl="0" eaLnBrk="1" latinLnBrk="0" hangingPunct="1">
      <a:defRPr sz="1200" kern="1200">
        <a:solidFill>
          <a:schemeClr val="tx1"/>
        </a:solidFill>
        <a:latin typeface="+mn-lt"/>
        <a:ea typeface="+mn-ea"/>
        <a:cs typeface="+mn-cs"/>
      </a:defRPr>
    </a:lvl7pPr>
    <a:lvl8pPr marL="3200030" algn="l" defTabSz="914294" rtl="0" eaLnBrk="1" latinLnBrk="0" hangingPunct="1">
      <a:defRPr sz="1200" kern="1200">
        <a:solidFill>
          <a:schemeClr val="tx1"/>
        </a:solidFill>
        <a:latin typeface="+mn-lt"/>
        <a:ea typeface="+mn-ea"/>
        <a:cs typeface="+mn-cs"/>
      </a:defRPr>
    </a:lvl8pPr>
    <a:lvl9pPr marL="3657178" algn="l" defTabSz="9142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eaLnBrk="0" fontAlgn="base" hangingPunct="0">
              <a:spcBef>
                <a:spcPct val="30000"/>
              </a:spcBef>
              <a:spcAft>
                <a:spcPct val="0"/>
              </a:spcAft>
            </a:pPr>
            <a:endParaRPr lang="en-US" dirty="0"/>
          </a:p>
        </p:txBody>
      </p:sp>
      <p:sp>
        <p:nvSpPr>
          <p:cNvPr id="4" name="Slide Number Placeholder 3"/>
          <p:cNvSpPr>
            <a:spLocks noGrp="1"/>
          </p:cNvSpPr>
          <p:nvPr>
            <p:ph type="sldNum" sz="quarter" idx="5"/>
          </p:nvPr>
        </p:nvSpPr>
        <p:spPr/>
        <p:txBody>
          <a:bodyPr/>
          <a:lstStyle/>
          <a:p>
            <a:fld id="{97E9D107-2F1E-0F43-8563-CCD5363BDBDC}" type="slidenum">
              <a:rPr lang="fa-IR" altLang="en-US" smtClean="0"/>
              <a:pPr/>
              <a:t>19</a:t>
            </a:fld>
            <a:endParaRPr lang="en-US" altLang="en-US"/>
          </a:p>
        </p:txBody>
      </p:sp>
    </p:spTree>
    <p:extLst>
      <p:ext uri="{BB962C8B-B14F-4D97-AF65-F5344CB8AC3E}">
        <p14:creationId xmlns:p14="http://schemas.microsoft.com/office/powerpoint/2010/main" val="25348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4CE8724-1494-6642-A860-BB34DF3BAF28}"/>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6300BB9C-348F-8C49-8C11-598AE44E1E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a:t>1- Move field</a:t>
            </a:r>
          </a:p>
          <a:p>
            <a:pPr algn="l" rtl="0"/>
            <a:endParaRPr lang="en-US" altLang="en-US"/>
          </a:p>
          <a:p>
            <a:pPr algn="l" rtl="0"/>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B26608DF-1803-F84D-B9EC-380E532D8970}"/>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6BEB7902-B2C6-EB4B-99FF-3F13D651B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a:t>Move Method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D71528-7095-744F-B74C-68D301BF430A}"/>
              </a:ext>
            </a:extLst>
          </p:cNvPr>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9E74E4A6-C8FE-C549-BF33-C0B07D662128}"/>
              </a:ext>
            </a:extLst>
          </p:cNvPr>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ctrTitle"/>
          </p:nvPr>
        </p:nvSpPr>
        <p:spPr>
          <a:xfrm>
            <a:off x="685801" y="3355848"/>
            <a:ext cx="80772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1" y="1828800"/>
            <a:ext cx="8077200" cy="1499616"/>
          </a:xfrm>
        </p:spPr>
        <p:txBody>
          <a:bodyPr lIns="118846" tIns="0" rIns="45710" bIns="0" anchor="b"/>
          <a:lstStyle>
            <a:lvl1pPr marL="0" indent="0" algn="l">
              <a:buNone/>
              <a:defRPr sz="2000">
                <a:solidFill>
                  <a:srgbClr val="FFFFFF"/>
                </a:soli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3" indent="0" algn="ctr">
              <a:buNone/>
              <a:defRPr>
                <a:solidFill>
                  <a:schemeClr val="tx1">
                    <a:tint val="75000"/>
                  </a:schemeClr>
                </a:solidFill>
              </a:defRPr>
            </a:lvl4pPr>
            <a:lvl5pPr marL="1828378" indent="0" algn="ctr">
              <a:buNone/>
              <a:defRPr>
                <a:solidFill>
                  <a:schemeClr val="tx1">
                    <a:tint val="75000"/>
                  </a:schemeClr>
                </a:solidFill>
              </a:defRPr>
            </a:lvl5pPr>
            <a:lvl6pPr marL="2285472" indent="0" algn="ctr">
              <a:buNone/>
              <a:defRPr>
                <a:solidFill>
                  <a:schemeClr val="tx1">
                    <a:tint val="75000"/>
                  </a:schemeClr>
                </a:solidFill>
              </a:defRPr>
            </a:lvl6pPr>
            <a:lvl7pPr marL="2742565" indent="0" algn="ctr">
              <a:buNone/>
              <a:defRPr>
                <a:solidFill>
                  <a:schemeClr val="tx1">
                    <a:tint val="75000"/>
                  </a:schemeClr>
                </a:solidFill>
              </a:defRPr>
            </a:lvl7pPr>
            <a:lvl8pPr marL="3199660" indent="0" algn="ctr">
              <a:buNone/>
              <a:defRPr>
                <a:solidFill>
                  <a:schemeClr val="tx1">
                    <a:tint val="75000"/>
                  </a:schemeClr>
                </a:solidFill>
              </a:defRPr>
            </a:lvl8pPr>
            <a:lvl9pPr marL="3656755" indent="0" algn="ctr">
              <a:buNone/>
              <a:defRPr>
                <a:solidFill>
                  <a:schemeClr val="tx1">
                    <a:tint val="75000"/>
                  </a:schemeClr>
                </a:solidFill>
              </a:defRPr>
            </a:lvl9pPr>
            <a:extLst/>
          </a:lstStyle>
          <a:p>
            <a:r>
              <a:rPr lang="en-US"/>
              <a:t>Click to edit Master subtitle style</a:t>
            </a:r>
          </a:p>
        </p:txBody>
      </p:sp>
      <p:sp>
        <p:nvSpPr>
          <p:cNvPr id="6" name="Date Placeholder 3">
            <a:extLst>
              <a:ext uri="{FF2B5EF4-FFF2-40B4-BE49-F238E27FC236}">
                <a16:creationId xmlns:a16="http://schemas.microsoft.com/office/drawing/2014/main" id="{00B8735E-B3B2-3142-95BC-35289AD02D10}"/>
              </a:ext>
            </a:extLst>
          </p:cNvPr>
          <p:cNvSpPr>
            <a:spLocks noGrp="1"/>
          </p:cNvSpPr>
          <p:nvPr>
            <p:ph type="dt" sz="half" idx="10"/>
          </p:nvPr>
        </p:nvSpPr>
        <p:spPr/>
        <p:txBody>
          <a:bodyPr/>
          <a:lstStyle>
            <a:lvl1pPr rtl="1">
              <a:defRPr>
                <a:solidFill>
                  <a:srgbClr val="FFFFFF"/>
                </a:solidFill>
              </a:defRPr>
            </a:lvl1pPr>
          </a:lstStyle>
          <a:p>
            <a:fld id="{C4F4FFC5-6C56-D743-B184-BB4D882923F9}" type="datetime1">
              <a:rPr lang="en-US" altLang="en-US"/>
              <a:pPr/>
              <a:t>5/1/19</a:t>
            </a:fld>
            <a:endParaRPr lang="en-US" altLang="en-US"/>
          </a:p>
        </p:txBody>
      </p:sp>
      <p:sp>
        <p:nvSpPr>
          <p:cNvPr id="7" name="Footer Placeholder 4">
            <a:extLst>
              <a:ext uri="{FF2B5EF4-FFF2-40B4-BE49-F238E27FC236}">
                <a16:creationId xmlns:a16="http://schemas.microsoft.com/office/drawing/2014/main" id="{90EE9A42-1F43-4C43-9880-F6C7EA8140E2}"/>
              </a:ext>
            </a:extLst>
          </p:cNvPr>
          <p:cNvSpPr>
            <a:spLocks noGrp="1"/>
          </p:cNvSpPr>
          <p:nvPr>
            <p:ph type="ftr" sz="quarter" idx="11"/>
          </p:nvPr>
        </p:nvSpPr>
        <p:spPr/>
        <p:txBody>
          <a:bodyPr/>
          <a:lstStyle>
            <a:lvl1pPr rtl="1">
              <a:defRPr>
                <a:solidFill>
                  <a:srgbClr val="FFFFFF"/>
                </a:solidFill>
              </a:defRPr>
            </a:lvl1pPr>
          </a:lstStyle>
          <a:p>
            <a:endParaRPr lang="en-US" altLang="en-US"/>
          </a:p>
        </p:txBody>
      </p:sp>
      <p:sp>
        <p:nvSpPr>
          <p:cNvPr id="8" name="Slide Number Placeholder 5">
            <a:extLst>
              <a:ext uri="{FF2B5EF4-FFF2-40B4-BE49-F238E27FC236}">
                <a16:creationId xmlns:a16="http://schemas.microsoft.com/office/drawing/2014/main" id="{86DAE41F-60B3-E544-AB7B-2EE824E52A0D}"/>
              </a:ext>
            </a:extLst>
          </p:cNvPr>
          <p:cNvSpPr>
            <a:spLocks noGrp="1"/>
          </p:cNvSpPr>
          <p:nvPr>
            <p:ph type="sldNum" sz="quarter" idx="12"/>
          </p:nvPr>
        </p:nvSpPr>
        <p:spPr/>
        <p:txBody>
          <a:bodyPr/>
          <a:lstStyle>
            <a:lvl1pPr rtl="1">
              <a:defRPr>
                <a:solidFill>
                  <a:srgbClr val="FFFFFF"/>
                </a:solidFill>
              </a:defRPr>
            </a:lvl1pPr>
          </a:lstStyle>
          <a:p>
            <a:fld id="{D13568C3-2E0A-784A-AB88-6869ABB675F5}" type="slidenum">
              <a:rPr lang="en-US" altLang="en-US"/>
              <a:pPr/>
              <a:t>‹#›</a:t>
            </a:fld>
            <a:endParaRPr lang="en-US" altLang="en-US"/>
          </a:p>
        </p:txBody>
      </p:sp>
    </p:spTree>
    <p:extLst>
      <p:ext uri="{BB962C8B-B14F-4D97-AF65-F5344CB8AC3E}">
        <p14:creationId xmlns:p14="http://schemas.microsoft.com/office/powerpoint/2010/main" val="12698879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68F22F-C8B7-A046-9844-A7F6B569531A}"/>
              </a:ext>
            </a:extLst>
          </p:cNvPr>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F4EFA0C6-1E99-524C-8145-9399007BEA80}"/>
              </a:ext>
            </a:extLst>
          </p:cNvPr>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Vertical Title 1"/>
          <p:cNvSpPr>
            <a:spLocks noGrp="1"/>
          </p:cNvSpPr>
          <p:nvPr>
            <p:ph type="title" orient="vert"/>
          </p:nvPr>
        </p:nvSpPr>
        <p:spPr>
          <a:xfrm>
            <a:off x="6781801" y="274642"/>
            <a:ext cx="1905001"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304802"/>
            <a:ext cx="601980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871CBC57-9391-9148-94E9-B821E386FD51}"/>
              </a:ext>
            </a:extLst>
          </p:cNvPr>
          <p:cNvSpPr>
            <a:spLocks noGrp="1"/>
          </p:cNvSpPr>
          <p:nvPr>
            <p:ph type="dt" sz="half" idx="10"/>
          </p:nvPr>
        </p:nvSpPr>
        <p:spPr/>
        <p:txBody>
          <a:bodyPr/>
          <a:lstStyle>
            <a:lvl1pPr rtl="1">
              <a:defRPr/>
            </a:lvl1pPr>
          </a:lstStyle>
          <a:p>
            <a:fld id="{F2FBD83F-AFD6-354E-BD78-2C53CBA954F8}" type="datetime1">
              <a:rPr lang="en-US" altLang="en-US"/>
              <a:pPr/>
              <a:t>5/1/19</a:t>
            </a:fld>
            <a:endParaRPr lang="en-US" altLang="en-US"/>
          </a:p>
        </p:txBody>
      </p:sp>
      <p:sp>
        <p:nvSpPr>
          <p:cNvPr id="7" name="Footer Placeholder 4">
            <a:extLst>
              <a:ext uri="{FF2B5EF4-FFF2-40B4-BE49-F238E27FC236}">
                <a16:creationId xmlns:a16="http://schemas.microsoft.com/office/drawing/2014/main" id="{E2FCB31C-77BA-4841-90DE-D07926176C63}"/>
              </a:ext>
            </a:extLst>
          </p:cNvPr>
          <p:cNvSpPr>
            <a:spLocks noGrp="1"/>
          </p:cNvSpPr>
          <p:nvPr>
            <p:ph type="ftr" sz="quarter" idx="11"/>
          </p:nvPr>
        </p:nvSpPr>
        <p:spPr>
          <a:xfrm>
            <a:off x="2640013" y="6376988"/>
            <a:ext cx="3836987" cy="365125"/>
          </a:xfrm>
        </p:spPr>
        <p:txBody>
          <a:bodyPr/>
          <a:lstStyle>
            <a:lvl1pPr rtl="1">
              <a:defRPr/>
            </a:lvl1pPr>
          </a:lstStyle>
          <a:p>
            <a:endParaRPr lang="en-US" altLang="en-US"/>
          </a:p>
        </p:txBody>
      </p:sp>
      <p:sp>
        <p:nvSpPr>
          <p:cNvPr id="8" name="Slide Number Placeholder 5">
            <a:extLst>
              <a:ext uri="{FF2B5EF4-FFF2-40B4-BE49-F238E27FC236}">
                <a16:creationId xmlns:a16="http://schemas.microsoft.com/office/drawing/2014/main" id="{C46C2248-4DDA-5E48-8099-E33F0DC12B33}"/>
              </a:ext>
            </a:extLst>
          </p:cNvPr>
          <p:cNvSpPr>
            <a:spLocks noGrp="1"/>
          </p:cNvSpPr>
          <p:nvPr>
            <p:ph type="sldNum" sz="quarter" idx="12"/>
          </p:nvPr>
        </p:nvSpPr>
        <p:spPr/>
        <p:txBody>
          <a:bodyPr/>
          <a:lstStyle>
            <a:lvl1pPr rtl="1">
              <a:defRPr/>
            </a:lvl1pPr>
          </a:lstStyle>
          <a:p>
            <a:fld id="{B85FD710-D358-0C41-97A9-F50A73530DC7}" type="slidenum">
              <a:rPr lang="en-US" altLang="en-US"/>
              <a:pPr/>
              <a:t>‹#›</a:t>
            </a:fld>
            <a:endParaRPr lang="en-US" altLang="en-US"/>
          </a:p>
        </p:txBody>
      </p:sp>
    </p:spTree>
    <p:extLst>
      <p:ext uri="{BB962C8B-B14F-4D97-AF65-F5344CB8AC3E}">
        <p14:creationId xmlns:p14="http://schemas.microsoft.com/office/powerpoint/2010/main" val="36307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9DE366-3A50-3640-96D2-5B92B6F01535}"/>
              </a:ext>
            </a:extLst>
          </p:cNvPr>
          <p:cNvSpPr/>
          <p:nvPr/>
        </p:nvSpPr>
        <p:spPr bwMode="invGray">
          <a:xfrm>
            <a:off x="0" y="10810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833CF4E8-5104-1643-8712-1A70012F0A2A}"/>
              </a:ext>
            </a:extLst>
          </p:cNvPr>
          <p:cNvSpPr/>
          <p:nvPr/>
        </p:nvSpPr>
        <p:spPr bwMode="ltGray">
          <a:xfrm>
            <a:off x="0" y="0"/>
            <a:ext cx="9144000" cy="1052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457200" y="155448"/>
            <a:ext cx="82296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5D2E821D-0191-9545-9DD2-2FA4900C7EB4}"/>
              </a:ext>
            </a:extLst>
          </p:cNvPr>
          <p:cNvSpPr>
            <a:spLocks noGrp="1"/>
          </p:cNvSpPr>
          <p:nvPr>
            <p:ph type="dt" sz="half" idx="10"/>
          </p:nvPr>
        </p:nvSpPr>
        <p:spPr/>
        <p:txBody>
          <a:bodyPr/>
          <a:lstStyle>
            <a:lvl1pPr rtl="1">
              <a:defRPr/>
            </a:lvl1pPr>
          </a:lstStyle>
          <a:p>
            <a:fld id="{665CD180-CE4D-A547-92CE-CAA2DECEA3AC}" type="datetime1">
              <a:rPr lang="en-US" altLang="en-US"/>
              <a:pPr/>
              <a:t>5/1/19</a:t>
            </a:fld>
            <a:endParaRPr lang="en-US" altLang="en-US"/>
          </a:p>
        </p:txBody>
      </p:sp>
      <p:sp>
        <p:nvSpPr>
          <p:cNvPr id="7" name="Footer Placeholder 4">
            <a:extLst>
              <a:ext uri="{FF2B5EF4-FFF2-40B4-BE49-F238E27FC236}">
                <a16:creationId xmlns:a16="http://schemas.microsoft.com/office/drawing/2014/main" id="{5ED22B88-0206-1D47-9313-5EA51062B513}"/>
              </a:ext>
            </a:extLst>
          </p:cNvPr>
          <p:cNvSpPr>
            <a:spLocks noGrp="1"/>
          </p:cNvSpPr>
          <p:nvPr>
            <p:ph type="ftr" sz="quarter" idx="11"/>
          </p:nvPr>
        </p:nvSpPr>
        <p:spPr/>
        <p:txBody>
          <a:bodyPr/>
          <a:lstStyle>
            <a:lvl1pPr rtl="1">
              <a:defRPr/>
            </a:lvl1pPr>
          </a:lstStyle>
          <a:p>
            <a:endParaRPr lang="en-US" altLang="en-US"/>
          </a:p>
        </p:txBody>
      </p:sp>
      <p:sp>
        <p:nvSpPr>
          <p:cNvPr id="8" name="Slide Number Placeholder 5">
            <a:extLst>
              <a:ext uri="{FF2B5EF4-FFF2-40B4-BE49-F238E27FC236}">
                <a16:creationId xmlns:a16="http://schemas.microsoft.com/office/drawing/2014/main" id="{42E4612D-8F0B-894A-A4E3-52B36A8478C1}"/>
              </a:ext>
            </a:extLst>
          </p:cNvPr>
          <p:cNvSpPr>
            <a:spLocks noGrp="1"/>
          </p:cNvSpPr>
          <p:nvPr>
            <p:ph type="sldNum" sz="quarter" idx="12"/>
          </p:nvPr>
        </p:nvSpPr>
        <p:spPr/>
        <p:txBody>
          <a:bodyPr/>
          <a:lstStyle>
            <a:lvl1pPr rtl="1">
              <a:defRPr/>
            </a:lvl1pPr>
          </a:lstStyle>
          <a:p>
            <a:fld id="{68071F3B-9E45-B041-8FE0-28CE47C152E4}" type="slidenum">
              <a:rPr lang="en-US" altLang="en-US"/>
              <a:pPr/>
              <a:t>‹#›</a:t>
            </a:fld>
            <a:r>
              <a:rPr lang="en-US" altLang="en-US"/>
              <a:t> / 46</a:t>
            </a:r>
          </a:p>
        </p:txBody>
      </p:sp>
    </p:spTree>
    <p:extLst>
      <p:ext uri="{BB962C8B-B14F-4D97-AF65-F5344CB8AC3E}">
        <p14:creationId xmlns:p14="http://schemas.microsoft.com/office/powerpoint/2010/main" val="2278830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589F66-9C9C-5140-BD4D-242A0F88C112}"/>
              </a:ext>
            </a:extLst>
          </p:cNvPr>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55569179-34A4-2C45-818B-4A139F6C45FF}"/>
              </a:ext>
            </a:extLst>
          </p:cNvPr>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749808" y="118872"/>
            <a:ext cx="8013192" cy="1636776"/>
          </a:xfrm>
        </p:spPr>
        <p:txBody>
          <a:bodyPr tIns="0" rIns="91418"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828800"/>
            <a:ext cx="8022336" cy="685800"/>
          </a:xfrm>
        </p:spPr>
        <p:txBody>
          <a:bodyPr lIns="146270" tIns="0" rIns="45710" bIns="0"/>
          <a:lstStyle>
            <a:lvl1pPr marL="0" indent="0">
              <a:buNone/>
              <a:defRPr sz="2000">
                <a:solidFill>
                  <a:srgbClr val="FFFFFF"/>
                </a:solidFill>
              </a:defRPr>
            </a:lvl1pPr>
            <a:lvl2pPr marL="457094" indent="0">
              <a:buNone/>
              <a:defRPr sz="1800">
                <a:solidFill>
                  <a:schemeClr val="tx1">
                    <a:tint val="75000"/>
                  </a:schemeClr>
                </a:solidFill>
              </a:defRPr>
            </a:lvl2pPr>
            <a:lvl3pPr marL="914188" indent="0">
              <a:buNone/>
              <a:defRPr sz="1600">
                <a:solidFill>
                  <a:schemeClr val="tx1">
                    <a:tint val="75000"/>
                  </a:schemeClr>
                </a:solidFill>
              </a:defRPr>
            </a:lvl3pPr>
            <a:lvl4pPr marL="1371283" indent="0">
              <a:buNone/>
              <a:defRPr sz="1400">
                <a:solidFill>
                  <a:schemeClr val="tx1">
                    <a:tint val="75000"/>
                  </a:schemeClr>
                </a:solidFill>
              </a:defRPr>
            </a:lvl4pPr>
            <a:lvl5pPr marL="1828378" indent="0">
              <a:buNone/>
              <a:defRPr sz="1400">
                <a:solidFill>
                  <a:schemeClr val="tx1">
                    <a:tint val="75000"/>
                  </a:schemeClr>
                </a:solidFill>
              </a:defRPr>
            </a:lvl5pPr>
            <a:lvl6pPr marL="2285472" indent="0">
              <a:buNone/>
              <a:defRPr sz="1400">
                <a:solidFill>
                  <a:schemeClr val="tx1">
                    <a:tint val="75000"/>
                  </a:schemeClr>
                </a:solidFill>
              </a:defRPr>
            </a:lvl6pPr>
            <a:lvl7pPr marL="2742565" indent="0">
              <a:buNone/>
              <a:defRPr sz="1400">
                <a:solidFill>
                  <a:schemeClr val="tx1">
                    <a:tint val="75000"/>
                  </a:schemeClr>
                </a:solidFill>
              </a:defRPr>
            </a:lvl7pPr>
            <a:lvl8pPr marL="3199660" indent="0">
              <a:buNone/>
              <a:defRPr sz="1400">
                <a:solidFill>
                  <a:schemeClr val="tx1">
                    <a:tint val="75000"/>
                  </a:schemeClr>
                </a:solidFill>
              </a:defRPr>
            </a:lvl8pPr>
            <a:lvl9pPr marL="3656755" indent="0">
              <a:buNone/>
              <a:defRPr sz="1400">
                <a:solidFill>
                  <a:schemeClr val="tx1">
                    <a:tint val="75000"/>
                  </a:schemeClr>
                </a:solidFill>
              </a:defRPr>
            </a:lvl9pPr>
            <a:extLst/>
          </a:lstStyle>
          <a:p>
            <a:pPr lvl="0"/>
            <a:r>
              <a:rPr lang="en-US"/>
              <a:t>Click to edit Master text styles</a:t>
            </a:r>
          </a:p>
        </p:txBody>
      </p:sp>
      <p:sp>
        <p:nvSpPr>
          <p:cNvPr id="6" name="Date Placeholder 3">
            <a:extLst>
              <a:ext uri="{FF2B5EF4-FFF2-40B4-BE49-F238E27FC236}">
                <a16:creationId xmlns:a16="http://schemas.microsoft.com/office/drawing/2014/main" id="{4FCDA58C-1DF8-4C43-8039-4AB22BAE5F9E}"/>
              </a:ext>
            </a:extLst>
          </p:cNvPr>
          <p:cNvSpPr>
            <a:spLocks noGrp="1"/>
          </p:cNvSpPr>
          <p:nvPr>
            <p:ph type="dt" sz="half" idx="10"/>
          </p:nvPr>
        </p:nvSpPr>
        <p:spPr/>
        <p:txBody>
          <a:bodyPr/>
          <a:lstStyle>
            <a:lvl1pPr rtl="1">
              <a:defRPr>
                <a:solidFill>
                  <a:srgbClr val="FFFFFF"/>
                </a:solidFill>
              </a:defRPr>
            </a:lvl1pPr>
          </a:lstStyle>
          <a:p>
            <a:fld id="{2E29504B-EEE7-4746-96E9-F5DD3D8BEB50}" type="datetime1">
              <a:rPr lang="en-US" altLang="en-US"/>
              <a:pPr/>
              <a:t>5/1/19</a:t>
            </a:fld>
            <a:endParaRPr lang="en-US" altLang="en-US"/>
          </a:p>
        </p:txBody>
      </p:sp>
      <p:sp>
        <p:nvSpPr>
          <p:cNvPr id="7" name="Footer Placeholder 4">
            <a:extLst>
              <a:ext uri="{FF2B5EF4-FFF2-40B4-BE49-F238E27FC236}">
                <a16:creationId xmlns:a16="http://schemas.microsoft.com/office/drawing/2014/main" id="{5E2C3819-45F9-424B-AE23-EEE466C3CFD1}"/>
              </a:ext>
            </a:extLst>
          </p:cNvPr>
          <p:cNvSpPr>
            <a:spLocks noGrp="1"/>
          </p:cNvSpPr>
          <p:nvPr>
            <p:ph type="ftr" sz="quarter" idx="11"/>
          </p:nvPr>
        </p:nvSpPr>
        <p:spPr/>
        <p:txBody>
          <a:bodyPr/>
          <a:lstStyle>
            <a:lvl1pPr rtl="1">
              <a:defRPr>
                <a:solidFill>
                  <a:srgbClr val="FFFFFF"/>
                </a:solidFill>
              </a:defRPr>
            </a:lvl1pPr>
          </a:lstStyle>
          <a:p>
            <a:endParaRPr lang="en-US" altLang="en-US"/>
          </a:p>
        </p:txBody>
      </p:sp>
      <p:sp>
        <p:nvSpPr>
          <p:cNvPr id="8" name="Slide Number Placeholder 5">
            <a:extLst>
              <a:ext uri="{FF2B5EF4-FFF2-40B4-BE49-F238E27FC236}">
                <a16:creationId xmlns:a16="http://schemas.microsoft.com/office/drawing/2014/main" id="{E9A594C3-75D4-754F-898C-2F176EBA61BE}"/>
              </a:ext>
            </a:extLst>
          </p:cNvPr>
          <p:cNvSpPr>
            <a:spLocks noGrp="1"/>
          </p:cNvSpPr>
          <p:nvPr>
            <p:ph type="sldNum" sz="quarter" idx="12"/>
          </p:nvPr>
        </p:nvSpPr>
        <p:spPr/>
        <p:txBody>
          <a:bodyPr/>
          <a:lstStyle>
            <a:lvl1pPr rtl="1">
              <a:defRPr>
                <a:solidFill>
                  <a:srgbClr val="FFFFFF"/>
                </a:solidFill>
              </a:defRPr>
            </a:lvl1pPr>
          </a:lstStyle>
          <a:p>
            <a:fld id="{67C62B75-90ED-D74E-9E15-1E6AF4D29ABE}" type="slidenum">
              <a:rPr lang="en-US" altLang="en-US"/>
              <a:pPr/>
              <a:t>‹#›</a:t>
            </a:fld>
            <a:endParaRPr lang="en-US" altLang="en-US"/>
          </a:p>
        </p:txBody>
      </p:sp>
    </p:spTree>
    <p:extLst>
      <p:ext uri="{BB962C8B-B14F-4D97-AF65-F5344CB8AC3E}">
        <p14:creationId xmlns:p14="http://schemas.microsoft.com/office/powerpoint/2010/main" val="7126136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773938"/>
            <a:ext cx="4038601" cy="4623816"/>
          </a:xfrm>
        </p:spPr>
        <p:txBody>
          <a:bodyPr lIns="914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773938"/>
            <a:ext cx="4038601"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D9696D4-C009-9142-B382-AD02AB56B268}"/>
              </a:ext>
            </a:extLst>
          </p:cNvPr>
          <p:cNvSpPr>
            <a:spLocks noGrp="1"/>
          </p:cNvSpPr>
          <p:nvPr>
            <p:ph type="dt" sz="half" idx="10"/>
          </p:nvPr>
        </p:nvSpPr>
        <p:spPr/>
        <p:txBody>
          <a:bodyPr/>
          <a:lstStyle>
            <a:lvl1pPr rtl="1">
              <a:defRPr/>
            </a:lvl1pPr>
          </a:lstStyle>
          <a:p>
            <a:fld id="{C81D3233-B74D-C842-97A5-CDA7BD245CC2}" type="datetime1">
              <a:rPr lang="en-US" altLang="en-US"/>
              <a:pPr/>
              <a:t>5/1/19</a:t>
            </a:fld>
            <a:endParaRPr lang="en-US" altLang="en-US"/>
          </a:p>
        </p:txBody>
      </p:sp>
      <p:sp>
        <p:nvSpPr>
          <p:cNvPr id="6" name="Footer Placeholder 4">
            <a:extLst>
              <a:ext uri="{FF2B5EF4-FFF2-40B4-BE49-F238E27FC236}">
                <a16:creationId xmlns:a16="http://schemas.microsoft.com/office/drawing/2014/main" id="{85AC7AF6-EDF3-6544-9F5D-35775226A72E}"/>
              </a:ext>
            </a:extLst>
          </p:cNvPr>
          <p:cNvSpPr>
            <a:spLocks noGrp="1"/>
          </p:cNvSpPr>
          <p:nvPr>
            <p:ph type="ftr" sz="quarter" idx="11"/>
          </p:nvPr>
        </p:nvSpPr>
        <p:spPr/>
        <p:txBody>
          <a:bodyPr/>
          <a:lstStyle>
            <a:lvl1pPr rtl="1">
              <a:defRPr/>
            </a:lvl1pPr>
          </a:lstStyle>
          <a:p>
            <a:endParaRPr lang="en-US" altLang="en-US"/>
          </a:p>
        </p:txBody>
      </p:sp>
      <p:sp>
        <p:nvSpPr>
          <p:cNvPr id="7" name="Slide Number Placeholder 5">
            <a:extLst>
              <a:ext uri="{FF2B5EF4-FFF2-40B4-BE49-F238E27FC236}">
                <a16:creationId xmlns:a16="http://schemas.microsoft.com/office/drawing/2014/main" id="{44FAAA5A-E5BC-7A42-B04A-61AFE414F8F8}"/>
              </a:ext>
            </a:extLst>
          </p:cNvPr>
          <p:cNvSpPr>
            <a:spLocks noGrp="1"/>
          </p:cNvSpPr>
          <p:nvPr>
            <p:ph type="sldNum" sz="quarter" idx="12"/>
          </p:nvPr>
        </p:nvSpPr>
        <p:spPr/>
        <p:txBody>
          <a:bodyPr/>
          <a:lstStyle>
            <a:lvl1pPr rtl="1">
              <a:defRPr/>
            </a:lvl1pPr>
          </a:lstStyle>
          <a:p>
            <a:fld id="{4CA01BDD-A1D2-9042-BC69-9ACF10CA4CE5}" type="slidenum">
              <a:rPr lang="en-US" altLang="en-US"/>
              <a:pPr/>
              <a:t>‹#›</a:t>
            </a:fld>
            <a:endParaRPr lang="en-US" altLang="en-US"/>
          </a:p>
        </p:txBody>
      </p:sp>
    </p:spTree>
    <p:extLst>
      <p:ext uri="{BB962C8B-B14F-4D97-AF65-F5344CB8AC3E}">
        <p14:creationId xmlns:p14="http://schemas.microsoft.com/office/powerpoint/2010/main" val="314989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698989"/>
            <a:ext cx="4040188" cy="715355"/>
          </a:xfrm>
        </p:spPr>
        <p:txBody>
          <a:bodyPr lIns="146270" anchor="ctr"/>
          <a:lstStyle>
            <a:lvl1pPr marL="0" indent="0">
              <a:buNone/>
              <a:defRPr sz="2300" b="1" cap="all" baseline="0"/>
            </a:lvl1pPr>
            <a:lvl2pPr marL="457094" indent="0">
              <a:buNone/>
              <a:defRPr sz="2000" b="1"/>
            </a:lvl2pPr>
            <a:lvl3pPr marL="914188" indent="0">
              <a:buNone/>
              <a:defRPr sz="1800" b="1"/>
            </a:lvl3pPr>
            <a:lvl4pPr marL="1371283" indent="0">
              <a:buNone/>
              <a:defRPr sz="1600" b="1"/>
            </a:lvl4pPr>
            <a:lvl5pPr marL="1828378" indent="0">
              <a:buNone/>
              <a:defRPr sz="1600" b="1"/>
            </a:lvl5pPr>
            <a:lvl6pPr marL="2285472" indent="0">
              <a:buNone/>
              <a:defRPr sz="1600" b="1"/>
            </a:lvl6pPr>
            <a:lvl7pPr marL="2742565" indent="0">
              <a:buNone/>
              <a:defRPr sz="1600" b="1"/>
            </a:lvl7pPr>
            <a:lvl8pPr marL="3199660" indent="0">
              <a:buNone/>
              <a:defRPr sz="1600" b="1"/>
            </a:lvl8pPr>
            <a:lvl9pPr marL="3656755"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98989"/>
            <a:ext cx="4041775" cy="715355"/>
          </a:xfrm>
        </p:spPr>
        <p:txBody>
          <a:bodyPr lIns="146270" anchor="ctr"/>
          <a:lstStyle>
            <a:lvl1pPr marL="0" indent="0">
              <a:buNone/>
              <a:defRPr sz="2300" b="1" cap="all" baseline="0"/>
            </a:lvl1pPr>
            <a:lvl2pPr marL="457094" indent="0">
              <a:buNone/>
              <a:defRPr sz="2000" b="1"/>
            </a:lvl2pPr>
            <a:lvl3pPr marL="914188" indent="0">
              <a:buNone/>
              <a:defRPr sz="1800" b="1"/>
            </a:lvl3pPr>
            <a:lvl4pPr marL="1371283" indent="0">
              <a:buNone/>
              <a:defRPr sz="1600" b="1"/>
            </a:lvl4pPr>
            <a:lvl5pPr marL="1828378" indent="0">
              <a:buNone/>
              <a:defRPr sz="1600" b="1"/>
            </a:lvl5pPr>
            <a:lvl6pPr marL="2285472" indent="0">
              <a:buNone/>
              <a:defRPr sz="1600" b="1"/>
            </a:lvl6pPr>
            <a:lvl7pPr marL="2742565" indent="0">
              <a:buNone/>
              <a:defRPr sz="1600" b="1"/>
            </a:lvl7pPr>
            <a:lvl8pPr marL="3199660" indent="0">
              <a:buNone/>
              <a:defRPr sz="1600" b="1"/>
            </a:lvl8pPr>
            <a:lvl9pPr marL="3656755"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23EACF0-987B-7740-8915-A995C2DC795E}"/>
              </a:ext>
            </a:extLst>
          </p:cNvPr>
          <p:cNvSpPr>
            <a:spLocks noGrp="1"/>
          </p:cNvSpPr>
          <p:nvPr>
            <p:ph type="dt" sz="half" idx="10"/>
          </p:nvPr>
        </p:nvSpPr>
        <p:spPr/>
        <p:txBody>
          <a:bodyPr/>
          <a:lstStyle>
            <a:lvl1pPr rtl="1">
              <a:defRPr/>
            </a:lvl1pPr>
          </a:lstStyle>
          <a:p>
            <a:fld id="{7CC3E2B6-D8CE-C544-B88A-95EEFA7ED5D1}" type="datetime1">
              <a:rPr lang="en-US" altLang="en-US"/>
              <a:pPr/>
              <a:t>5/1/19</a:t>
            </a:fld>
            <a:endParaRPr lang="en-US" altLang="en-US"/>
          </a:p>
        </p:txBody>
      </p:sp>
      <p:sp>
        <p:nvSpPr>
          <p:cNvPr id="8" name="Footer Placeholder 4">
            <a:extLst>
              <a:ext uri="{FF2B5EF4-FFF2-40B4-BE49-F238E27FC236}">
                <a16:creationId xmlns:a16="http://schemas.microsoft.com/office/drawing/2014/main" id="{65FC59DB-1391-0E45-ACA4-A24E08B9FBF4}"/>
              </a:ext>
            </a:extLst>
          </p:cNvPr>
          <p:cNvSpPr>
            <a:spLocks noGrp="1"/>
          </p:cNvSpPr>
          <p:nvPr>
            <p:ph type="ftr" sz="quarter" idx="11"/>
          </p:nvPr>
        </p:nvSpPr>
        <p:spPr/>
        <p:txBody>
          <a:bodyPr/>
          <a:lstStyle>
            <a:lvl1pPr rtl="1">
              <a:defRPr/>
            </a:lvl1pPr>
          </a:lstStyle>
          <a:p>
            <a:endParaRPr lang="en-US" altLang="en-US"/>
          </a:p>
        </p:txBody>
      </p:sp>
      <p:sp>
        <p:nvSpPr>
          <p:cNvPr id="9" name="Slide Number Placeholder 5">
            <a:extLst>
              <a:ext uri="{FF2B5EF4-FFF2-40B4-BE49-F238E27FC236}">
                <a16:creationId xmlns:a16="http://schemas.microsoft.com/office/drawing/2014/main" id="{792B7F46-65A2-794E-B120-27D3FB2DBFB6}"/>
              </a:ext>
            </a:extLst>
          </p:cNvPr>
          <p:cNvSpPr>
            <a:spLocks noGrp="1"/>
          </p:cNvSpPr>
          <p:nvPr>
            <p:ph type="sldNum" sz="quarter" idx="12"/>
          </p:nvPr>
        </p:nvSpPr>
        <p:spPr/>
        <p:txBody>
          <a:bodyPr/>
          <a:lstStyle>
            <a:lvl1pPr rtl="1">
              <a:defRPr/>
            </a:lvl1pPr>
          </a:lstStyle>
          <a:p>
            <a:fld id="{41C5B4D1-B9FA-0C4F-9E39-D1E5ECC7CB8D}" type="slidenum">
              <a:rPr lang="en-US" altLang="en-US"/>
              <a:pPr/>
              <a:t>‹#›</a:t>
            </a:fld>
            <a:endParaRPr lang="en-US" altLang="en-US"/>
          </a:p>
        </p:txBody>
      </p:sp>
    </p:spTree>
    <p:extLst>
      <p:ext uri="{BB962C8B-B14F-4D97-AF65-F5344CB8AC3E}">
        <p14:creationId xmlns:p14="http://schemas.microsoft.com/office/powerpoint/2010/main" val="157430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1B1305-D2E3-6F4B-B437-C3E6B1C3FCBD}"/>
              </a:ext>
            </a:extLst>
          </p:cNvPr>
          <p:cNvSpPr>
            <a:spLocks noGrp="1"/>
          </p:cNvSpPr>
          <p:nvPr>
            <p:ph type="dt" sz="half" idx="10"/>
          </p:nvPr>
        </p:nvSpPr>
        <p:spPr/>
        <p:txBody>
          <a:bodyPr/>
          <a:lstStyle>
            <a:lvl1pPr rtl="1">
              <a:defRPr/>
            </a:lvl1pPr>
          </a:lstStyle>
          <a:p>
            <a:fld id="{B03705B0-4ED5-B54C-95B1-3E809A6729A8}" type="datetime1">
              <a:rPr lang="en-US" altLang="en-US"/>
              <a:pPr/>
              <a:t>5/1/19</a:t>
            </a:fld>
            <a:endParaRPr lang="en-US" altLang="en-US"/>
          </a:p>
        </p:txBody>
      </p:sp>
      <p:sp>
        <p:nvSpPr>
          <p:cNvPr id="3" name="Footer Placeholder 2">
            <a:extLst>
              <a:ext uri="{FF2B5EF4-FFF2-40B4-BE49-F238E27FC236}">
                <a16:creationId xmlns:a16="http://schemas.microsoft.com/office/drawing/2014/main" id="{7284AD18-841D-BA42-BA93-01A055AC545B}"/>
              </a:ext>
            </a:extLst>
          </p:cNvPr>
          <p:cNvSpPr>
            <a:spLocks noGrp="1"/>
          </p:cNvSpPr>
          <p:nvPr>
            <p:ph type="ftr" sz="quarter" idx="11"/>
          </p:nvPr>
        </p:nvSpPr>
        <p:spPr/>
        <p:txBody>
          <a:bodyPr/>
          <a:lstStyle>
            <a:lvl1pPr rtl="1">
              <a:defRPr/>
            </a:lvl1pPr>
          </a:lstStyle>
          <a:p>
            <a:endParaRPr lang="en-US" altLang="en-US"/>
          </a:p>
        </p:txBody>
      </p:sp>
      <p:sp>
        <p:nvSpPr>
          <p:cNvPr id="4" name="Slide Number Placeholder 3">
            <a:extLst>
              <a:ext uri="{FF2B5EF4-FFF2-40B4-BE49-F238E27FC236}">
                <a16:creationId xmlns:a16="http://schemas.microsoft.com/office/drawing/2014/main" id="{8738D40E-AA5B-2A4A-8DDD-6DD236EA805A}"/>
              </a:ext>
            </a:extLst>
          </p:cNvPr>
          <p:cNvSpPr>
            <a:spLocks noGrp="1"/>
          </p:cNvSpPr>
          <p:nvPr>
            <p:ph type="sldNum" sz="quarter" idx="12"/>
          </p:nvPr>
        </p:nvSpPr>
        <p:spPr/>
        <p:txBody>
          <a:bodyPr/>
          <a:lstStyle>
            <a:lvl1pPr rtl="1">
              <a:defRPr/>
            </a:lvl1pPr>
          </a:lstStyle>
          <a:p>
            <a:fld id="{E104E4BF-8F21-8543-80FC-12CB86AAE700}" type="slidenum">
              <a:rPr lang="en-US" altLang="en-US"/>
              <a:pPr/>
              <a:t>‹#›</a:t>
            </a:fld>
            <a:endParaRPr lang="en-US" altLang="en-US"/>
          </a:p>
        </p:txBody>
      </p:sp>
    </p:spTree>
    <p:extLst>
      <p:ext uri="{BB962C8B-B14F-4D97-AF65-F5344CB8AC3E}">
        <p14:creationId xmlns:p14="http://schemas.microsoft.com/office/powerpoint/2010/main" val="149675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F3835D-C279-A44D-8A93-7B77E73E00D4}"/>
              </a:ext>
            </a:extLst>
          </p:cNvPr>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6" name="Rectangle 5">
            <a:extLst>
              <a:ext uri="{FF2B5EF4-FFF2-40B4-BE49-F238E27FC236}">
                <a16:creationId xmlns:a16="http://schemas.microsoft.com/office/drawing/2014/main" id="{D667870C-1DB2-FB40-A0AF-6C849A0B78FF}"/>
              </a:ext>
            </a:extLst>
          </p:cNvPr>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167838" y="152400"/>
            <a:ext cx="2523744" cy="978408"/>
          </a:xfrm>
        </p:spPr>
        <p:txBody>
          <a:bodyPr lIns="73134"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9" y="1743135"/>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40" y="1730018"/>
            <a:ext cx="2468880" cy="4572000"/>
          </a:xfrm>
        </p:spPr>
        <p:txBody>
          <a:bodyPr/>
          <a:lstStyle>
            <a:lvl1pPr marL="0" indent="0">
              <a:buNone/>
              <a:defRPr sz="1400"/>
            </a:lvl1pPr>
            <a:lvl2pPr marL="457094" indent="0">
              <a:buNone/>
              <a:defRPr sz="1200"/>
            </a:lvl2pPr>
            <a:lvl3pPr marL="914188" indent="0">
              <a:buNone/>
              <a:defRPr sz="1000"/>
            </a:lvl3pPr>
            <a:lvl4pPr marL="1371283" indent="0">
              <a:buNone/>
              <a:defRPr sz="900"/>
            </a:lvl4pPr>
            <a:lvl5pPr marL="1828378" indent="0">
              <a:buNone/>
              <a:defRPr sz="900"/>
            </a:lvl5pPr>
            <a:lvl6pPr marL="2285472" indent="0">
              <a:buNone/>
              <a:defRPr sz="900"/>
            </a:lvl6pPr>
            <a:lvl7pPr marL="2742565" indent="0">
              <a:buNone/>
              <a:defRPr sz="900"/>
            </a:lvl7pPr>
            <a:lvl8pPr marL="3199660" indent="0">
              <a:buNone/>
              <a:defRPr sz="900"/>
            </a:lvl8pPr>
            <a:lvl9pPr marL="3656755" indent="0">
              <a:buNone/>
              <a:defRPr sz="900"/>
            </a:lvl9pPr>
            <a:extLst/>
          </a:lstStyle>
          <a:p>
            <a:pPr lvl="0"/>
            <a:r>
              <a:rPr lang="en-US"/>
              <a:t>Click to edit Master text styles</a:t>
            </a:r>
          </a:p>
        </p:txBody>
      </p:sp>
      <p:sp>
        <p:nvSpPr>
          <p:cNvPr id="7" name="Date Placeholder 4">
            <a:extLst>
              <a:ext uri="{FF2B5EF4-FFF2-40B4-BE49-F238E27FC236}">
                <a16:creationId xmlns:a16="http://schemas.microsoft.com/office/drawing/2014/main" id="{734F6365-C498-E745-9936-573E37430C17}"/>
              </a:ext>
            </a:extLst>
          </p:cNvPr>
          <p:cNvSpPr>
            <a:spLocks noGrp="1"/>
          </p:cNvSpPr>
          <p:nvPr>
            <p:ph type="dt" sz="half" idx="10"/>
          </p:nvPr>
        </p:nvSpPr>
        <p:spPr/>
        <p:txBody>
          <a:bodyPr/>
          <a:lstStyle>
            <a:lvl1pPr rtl="1">
              <a:defRPr/>
            </a:lvl1pPr>
          </a:lstStyle>
          <a:p>
            <a:fld id="{90E6A343-F05D-7045-991D-4A176CC01DA2}" type="datetime1">
              <a:rPr lang="en-US" altLang="en-US"/>
              <a:pPr/>
              <a:t>5/1/19</a:t>
            </a:fld>
            <a:endParaRPr lang="en-US" altLang="en-US"/>
          </a:p>
        </p:txBody>
      </p:sp>
      <p:sp>
        <p:nvSpPr>
          <p:cNvPr id="8" name="Footer Placeholder 5">
            <a:extLst>
              <a:ext uri="{FF2B5EF4-FFF2-40B4-BE49-F238E27FC236}">
                <a16:creationId xmlns:a16="http://schemas.microsoft.com/office/drawing/2014/main" id="{444CDB88-479D-3A4D-8BA5-F6621BCADDF2}"/>
              </a:ext>
            </a:extLst>
          </p:cNvPr>
          <p:cNvSpPr>
            <a:spLocks noGrp="1"/>
          </p:cNvSpPr>
          <p:nvPr>
            <p:ph type="ftr" sz="quarter" idx="11"/>
          </p:nvPr>
        </p:nvSpPr>
        <p:spPr/>
        <p:txBody>
          <a:bodyPr/>
          <a:lstStyle>
            <a:lvl1pPr rtl="1">
              <a:defRPr/>
            </a:lvl1pPr>
          </a:lstStyle>
          <a:p>
            <a:endParaRPr lang="en-US" altLang="en-US"/>
          </a:p>
        </p:txBody>
      </p:sp>
      <p:sp>
        <p:nvSpPr>
          <p:cNvPr id="9" name="Slide Number Placeholder 6">
            <a:extLst>
              <a:ext uri="{FF2B5EF4-FFF2-40B4-BE49-F238E27FC236}">
                <a16:creationId xmlns:a16="http://schemas.microsoft.com/office/drawing/2014/main" id="{B090867E-7F13-2E4A-AE0F-D570D1F5AB77}"/>
              </a:ext>
            </a:extLst>
          </p:cNvPr>
          <p:cNvSpPr>
            <a:spLocks noGrp="1"/>
          </p:cNvSpPr>
          <p:nvPr>
            <p:ph type="sldNum" sz="quarter" idx="12"/>
          </p:nvPr>
        </p:nvSpPr>
        <p:spPr/>
        <p:txBody>
          <a:bodyPr/>
          <a:lstStyle>
            <a:lvl1pPr rtl="1">
              <a:defRPr/>
            </a:lvl1pPr>
          </a:lstStyle>
          <a:p>
            <a:fld id="{FF877933-D596-6446-8819-FC33183B0755}" type="slidenum">
              <a:rPr lang="en-US" altLang="en-US"/>
              <a:pPr/>
              <a:t>‹#›</a:t>
            </a:fld>
            <a:endParaRPr lang="en-US" altLang="en-US"/>
          </a:p>
        </p:txBody>
      </p:sp>
    </p:spTree>
    <p:extLst>
      <p:ext uri="{BB962C8B-B14F-4D97-AF65-F5344CB8AC3E}">
        <p14:creationId xmlns:p14="http://schemas.microsoft.com/office/powerpoint/2010/main" val="158015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C67D9D-D6E8-9E4B-A491-ECF0E2A9AC8B}"/>
              </a:ext>
            </a:extLst>
          </p:cNvPr>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6" name="Rectangle 5">
            <a:extLst>
              <a:ext uri="{FF2B5EF4-FFF2-40B4-BE49-F238E27FC236}">
                <a16:creationId xmlns:a16="http://schemas.microsoft.com/office/drawing/2014/main" id="{59C55514-8109-5A4B-8C6C-F840124193E1}"/>
              </a:ext>
            </a:extLst>
          </p:cNvPr>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164594" y="155448"/>
            <a:ext cx="2525150" cy="978408"/>
          </a:xfrm>
        </p:spPr>
        <p:txBody>
          <a:bodyPr lIns="73134"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5" y="1484810"/>
            <a:ext cx="6247397" cy="5373192"/>
          </a:xfrm>
          <a:solidFill>
            <a:schemeClr val="bg2">
              <a:shade val="75000"/>
            </a:schemeClr>
          </a:solidFill>
        </p:spPr>
        <p:txBody>
          <a:bodyPr rtlCol="0">
            <a:normAutofit/>
          </a:bodyPr>
          <a:lstStyle>
            <a:lvl1pPr marL="0" indent="0">
              <a:buNone/>
              <a:defRPr sz="3200"/>
            </a:lvl1pPr>
            <a:lvl2pPr marL="457094" indent="0">
              <a:buNone/>
              <a:defRPr sz="2800"/>
            </a:lvl2pPr>
            <a:lvl3pPr marL="914188" indent="0">
              <a:buNone/>
              <a:defRPr sz="2400"/>
            </a:lvl3pPr>
            <a:lvl4pPr marL="1371283" indent="0">
              <a:buNone/>
              <a:defRPr sz="2000"/>
            </a:lvl4pPr>
            <a:lvl5pPr marL="1828378" indent="0">
              <a:buNone/>
              <a:defRPr sz="2000"/>
            </a:lvl5pPr>
            <a:lvl6pPr marL="2285472" indent="0">
              <a:buNone/>
              <a:defRPr sz="2000"/>
            </a:lvl6pPr>
            <a:lvl7pPr marL="2742565" indent="0">
              <a:buNone/>
              <a:defRPr sz="2000"/>
            </a:lvl7pPr>
            <a:lvl8pPr marL="3199660" indent="0">
              <a:buNone/>
              <a:defRPr sz="2000"/>
            </a:lvl8pPr>
            <a:lvl9pPr marL="3656755"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094" indent="0">
              <a:buNone/>
              <a:defRPr sz="1200"/>
            </a:lvl2pPr>
            <a:lvl3pPr marL="914188" indent="0">
              <a:buNone/>
              <a:defRPr sz="1000"/>
            </a:lvl3pPr>
            <a:lvl4pPr marL="1371283" indent="0">
              <a:buNone/>
              <a:defRPr sz="900"/>
            </a:lvl4pPr>
            <a:lvl5pPr marL="1828378" indent="0">
              <a:buNone/>
              <a:defRPr sz="900"/>
            </a:lvl5pPr>
            <a:lvl6pPr marL="2285472" indent="0">
              <a:buNone/>
              <a:defRPr sz="900"/>
            </a:lvl6pPr>
            <a:lvl7pPr marL="2742565" indent="0">
              <a:buNone/>
              <a:defRPr sz="900"/>
            </a:lvl7pPr>
            <a:lvl8pPr marL="3199660" indent="0">
              <a:buNone/>
              <a:defRPr sz="900"/>
            </a:lvl8pPr>
            <a:lvl9pPr marL="3656755" indent="0">
              <a:buNone/>
              <a:defRPr sz="900"/>
            </a:lvl9pPr>
            <a:extLst/>
          </a:lstStyle>
          <a:p>
            <a:pPr lvl="0"/>
            <a:r>
              <a:rPr lang="en-US"/>
              <a:t>Click to edit Master text styles</a:t>
            </a:r>
          </a:p>
        </p:txBody>
      </p:sp>
      <p:sp>
        <p:nvSpPr>
          <p:cNvPr id="7" name="Date Placeholder 4">
            <a:extLst>
              <a:ext uri="{FF2B5EF4-FFF2-40B4-BE49-F238E27FC236}">
                <a16:creationId xmlns:a16="http://schemas.microsoft.com/office/drawing/2014/main" id="{57EF1F44-B35D-F142-BCFE-11D4EFCBA2D1}"/>
              </a:ext>
            </a:extLst>
          </p:cNvPr>
          <p:cNvSpPr>
            <a:spLocks noGrp="1"/>
          </p:cNvSpPr>
          <p:nvPr>
            <p:ph type="dt" sz="half" idx="10"/>
          </p:nvPr>
        </p:nvSpPr>
        <p:spPr>
          <a:xfrm>
            <a:off x="165100" y="1169988"/>
            <a:ext cx="2522538" cy="201612"/>
          </a:xfrm>
        </p:spPr>
        <p:txBody>
          <a:bodyPr/>
          <a:lstStyle>
            <a:lvl1pPr rtl="1">
              <a:defRPr/>
            </a:lvl1pPr>
          </a:lstStyle>
          <a:p>
            <a:fld id="{93DC140F-14DE-D541-92A3-AB0FAEDAB1EB}" type="datetime1">
              <a:rPr lang="en-US" altLang="en-US"/>
              <a:pPr/>
              <a:t>5/1/19</a:t>
            </a:fld>
            <a:endParaRPr lang="en-US" altLang="en-US"/>
          </a:p>
        </p:txBody>
      </p:sp>
      <p:sp>
        <p:nvSpPr>
          <p:cNvPr id="8" name="Footer Placeholder 5">
            <a:extLst>
              <a:ext uri="{FF2B5EF4-FFF2-40B4-BE49-F238E27FC236}">
                <a16:creationId xmlns:a16="http://schemas.microsoft.com/office/drawing/2014/main" id="{45806590-FCB4-A84B-AA0A-F71B6A73ABD2}"/>
              </a:ext>
            </a:extLst>
          </p:cNvPr>
          <p:cNvSpPr>
            <a:spLocks noGrp="1"/>
          </p:cNvSpPr>
          <p:nvPr>
            <p:ph type="ftr" sz="quarter" idx="11"/>
          </p:nvPr>
        </p:nvSpPr>
        <p:spPr>
          <a:xfrm>
            <a:off x="3035300" y="1169988"/>
            <a:ext cx="5194300" cy="201612"/>
          </a:xfrm>
        </p:spPr>
        <p:txBody>
          <a:bodyPr/>
          <a:lstStyle>
            <a:lvl1pPr rtl="1">
              <a:defRPr>
                <a:solidFill>
                  <a:srgbClr val="BCBCBC"/>
                </a:solidFill>
              </a:defRPr>
            </a:lvl1pPr>
          </a:lstStyle>
          <a:p>
            <a:endParaRPr lang="en-US" altLang="en-US"/>
          </a:p>
        </p:txBody>
      </p:sp>
      <p:sp>
        <p:nvSpPr>
          <p:cNvPr id="9" name="Slide Number Placeholder 6">
            <a:extLst>
              <a:ext uri="{FF2B5EF4-FFF2-40B4-BE49-F238E27FC236}">
                <a16:creationId xmlns:a16="http://schemas.microsoft.com/office/drawing/2014/main" id="{54D69C0C-B302-2C47-BBEC-C03B154DA016}"/>
              </a:ext>
            </a:extLst>
          </p:cNvPr>
          <p:cNvSpPr>
            <a:spLocks noGrp="1"/>
          </p:cNvSpPr>
          <p:nvPr>
            <p:ph type="sldNum" sz="quarter" idx="12"/>
          </p:nvPr>
        </p:nvSpPr>
        <p:spPr>
          <a:xfrm>
            <a:off x="8339138" y="1169988"/>
            <a:ext cx="733425" cy="201612"/>
          </a:xfrm>
        </p:spPr>
        <p:txBody>
          <a:bodyPr/>
          <a:lstStyle>
            <a:lvl1pPr rtl="1">
              <a:defRPr/>
            </a:lvl1pPr>
          </a:lstStyle>
          <a:p>
            <a:fld id="{DFAC9737-F5EA-AC46-881B-091D3C003A84}" type="slidenum">
              <a:rPr lang="en-US" altLang="en-US"/>
              <a:pPr/>
              <a:t>‹#›</a:t>
            </a:fld>
            <a:endParaRPr lang="en-US" altLang="en-US"/>
          </a:p>
        </p:txBody>
      </p:sp>
    </p:spTree>
    <p:extLst>
      <p:ext uri="{BB962C8B-B14F-4D97-AF65-F5344CB8AC3E}">
        <p14:creationId xmlns:p14="http://schemas.microsoft.com/office/powerpoint/2010/main" val="328377945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50905-3C27-E84B-856B-049DE78FB5D8}"/>
              </a:ext>
            </a:extLst>
          </p:cNvPr>
          <p:cNvSpPr>
            <a:spLocks noGrp="1"/>
          </p:cNvSpPr>
          <p:nvPr>
            <p:ph type="dt" sz="half" idx="10"/>
          </p:nvPr>
        </p:nvSpPr>
        <p:spPr/>
        <p:txBody>
          <a:bodyPr/>
          <a:lstStyle>
            <a:lvl1pPr rtl="1">
              <a:defRPr/>
            </a:lvl1pPr>
          </a:lstStyle>
          <a:p>
            <a:fld id="{AD930544-0A74-D34A-9CE9-F3A47D9AAB4E}" type="datetime1">
              <a:rPr lang="en-US" altLang="en-US"/>
              <a:pPr/>
              <a:t>5/1/19</a:t>
            </a:fld>
            <a:endParaRPr lang="en-US" altLang="en-US"/>
          </a:p>
        </p:txBody>
      </p:sp>
      <p:sp>
        <p:nvSpPr>
          <p:cNvPr id="5" name="Footer Placeholder 4">
            <a:extLst>
              <a:ext uri="{FF2B5EF4-FFF2-40B4-BE49-F238E27FC236}">
                <a16:creationId xmlns:a16="http://schemas.microsoft.com/office/drawing/2014/main" id="{26E312F9-D739-464A-86C5-AF46222E0E5D}"/>
              </a:ext>
            </a:extLst>
          </p:cNvPr>
          <p:cNvSpPr>
            <a:spLocks noGrp="1"/>
          </p:cNvSpPr>
          <p:nvPr>
            <p:ph type="ftr" sz="quarter" idx="11"/>
          </p:nvPr>
        </p:nvSpPr>
        <p:spPr/>
        <p:txBody>
          <a:bodyPr/>
          <a:lstStyle>
            <a:lvl1pPr rtl="1">
              <a:defRPr/>
            </a:lvl1pPr>
          </a:lstStyle>
          <a:p>
            <a:endParaRPr lang="en-US" altLang="en-US"/>
          </a:p>
        </p:txBody>
      </p:sp>
      <p:sp>
        <p:nvSpPr>
          <p:cNvPr id="6" name="Slide Number Placeholder 5">
            <a:extLst>
              <a:ext uri="{FF2B5EF4-FFF2-40B4-BE49-F238E27FC236}">
                <a16:creationId xmlns:a16="http://schemas.microsoft.com/office/drawing/2014/main" id="{8A2DCB6E-A41C-694F-A123-0EA2BD14BEEF}"/>
              </a:ext>
            </a:extLst>
          </p:cNvPr>
          <p:cNvSpPr>
            <a:spLocks noGrp="1"/>
          </p:cNvSpPr>
          <p:nvPr>
            <p:ph type="sldNum" sz="quarter" idx="12"/>
          </p:nvPr>
        </p:nvSpPr>
        <p:spPr/>
        <p:txBody>
          <a:bodyPr/>
          <a:lstStyle>
            <a:lvl1pPr rtl="1">
              <a:defRPr/>
            </a:lvl1pPr>
          </a:lstStyle>
          <a:p>
            <a:fld id="{69CB588F-6061-274C-92BB-D47DAC4A6E21}" type="slidenum">
              <a:rPr lang="en-US" altLang="en-US"/>
              <a:pPr/>
              <a:t>‹#›</a:t>
            </a:fld>
            <a:endParaRPr lang="en-US" altLang="en-US"/>
          </a:p>
        </p:txBody>
      </p:sp>
    </p:spTree>
    <p:extLst>
      <p:ext uri="{BB962C8B-B14F-4D97-AF65-F5344CB8AC3E}">
        <p14:creationId xmlns:p14="http://schemas.microsoft.com/office/powerpoint/2010/main" val="2794599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7EFF93-DED4-8546-B8EF-93D3BC2F9C4A}"/>
              </a:ext>
            </a:extLst>
          </p:cNvPr>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7" name="Rectangle 6">
            <a:extLst>
              <a:ext uri="{FF2B5EF4-FFF2-40B4-BE49-F238E27FC236}">
                <a16:creationId xmlns:a16="http://schemas.microsoft.com/office/drawing/2014/main" id="{7353734D-36B5-994B-9409-005EF3DD91B6}"/>
              </a:ext>
            </a:extLst>
          </p:cNvPr>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Placeholder 1">
            <a:extLst>
              <a:ext uri="{FF2B5EF4-FFF2-40B4-BE49-F238E27FC236}">
                <a16:creationId xmlns:a16="http://schemas.microsoft.com/office/drawing/2014/main" id="{762DCFF5-1A2D-4041-A80C-0135225F4E3A}"/>
              </a:ext>
            </a:extLst>
          </p:cNvPr>
          <p:cNvSpPr>
            <a:spLocks noGrp="1"/>
          </p:cNvSpPr>
          <p:nvPr>
            <p:ph type="title"/>
          </p:nvPr>
        </p:nvSpPr>
        <p:spPr>
          <a:xfrm>
            <a:off x="457200" y="152400"/>
            <a:ext cx="8229600" cy="1250950"/>
          </a:xfrm>
          <a:prstGeom prst="rect">
            <a:avLst/>
          </a:prstGeom>
        </p:spPr>
        <p:txBody>
          <a:bodyPr vert="horz" lIns="91418" tIns="45710" rIns="45710" bIns="4571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029" name="Text Placeholder 2">
            <a:extLst>
              <a:ext uri="{FF2B5EF4-FFF2-40B4-BE49-F238E27FC236}">
                <a16:creationId xmlns:a16="http://schemas.microsoft.com/office/drawing/2014/main" id="{BE74C439-3F91-BA40-8F2C-0EDAFBE353FB}"/>
              </a:ext>
            </a:extLst>
          </p:cNvPr>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52" tIns="91418" rIns="91418" bIns="4571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A618833-FDEA-3D41-B246-76B39E7F690F}"/>
              </a:ext>
            </a:extLst>
          </p:cNvPr>
          <p:cNvSpPr>
            <a:spLocks noGrp="1"/>
          </p:cNvSpPr>
          <p:nvPr>
            <p:ph type="dt" sz="half" idx="2"/>
          </p:nvPr>
        </p:nvSpPr>
        <p:spPr>
          <a:xfrm>
            <a:off x="457200" y="6477000"/>
            <a:ext cx="2133600" cy="274638"/>
          </a:xfrm>
          <a:prstGeom prst="rect">
            <a:avLst/>
          </a:prstGeom>
        </p:spPr>
        <p:txBody>
          <a:bodyPr vert="horz" wrap="square" lIns="109702" tIns="45710" rIns="45710" bIns="0" numCol="1" anchor="b" anchorCtr="0" compatLnSpc="1">
            <a:prstTxWarp prst="textNoShape">
              <a:avLst/>
            </a:prstTxWarp>
          </a:bodyPr>
          <a:lstStyle>
            <a:lvl1pPr>
              <a:defRPr sz="1200">
                <a:solidFill>
                  <a:srgbClr val="3F3F3F"/>
                </a:solidFill>
              </a:defRPr>
            </a:lvl1pPr>
          </a:lstStyle>
          <a:p>
            <a:fld id="{3065C334-B43C-6C4D-83A2-104688676FDA}" type="datetime1">
              <a:rPr lang="en-US" altLang="en-US"/>
              <a:pPr/>
              <a:t>5/1/19</a:t>
            </a:fld>
            <a:endParaRPr lang="en-US" altLang="en-US"/>
          </a:p>
        </p:txBody>
      </p:sp>
      <p:sp>
        <p:nvSpPr>
          <p:cNvPr id="5" name="Footer Placeholder 4">
            <a:extLst>
              <a:ext uri="{FF2B5EF4-FFF2-40B4-BE49-F238E27FC236}">
                <a16:creationId xmlns:a16="http://schemas.microsoft.com/office/drawing/2014/main" id="{24F2BC06-3021-904E-ABB6-8BB65077CE86}"/>
              </a:ext>
            </a:extLst>
          </p:cNvPr>
          <p:cNvSpPr>
            <a:spLocks noGrp="1"/>
          </p:cNvSpPr>
          <p:nvPr>
            <p:ph type="ftr" sz="quarter" idx="3"/>
          </p:nvPr>
        </p:nvSpPr>
        <p:spPr>
          <a:xfrm>
            <a:off x="2640013" y="6477000"/>
            <a:ext cx="5508625" cy="274638"/>
          </a:xfrm>
          <a:prstGeom prst="rect">
            <a:avLst/>
          </a:prstGeom>
        </p:spPr>
        <p:txBody>
          <a:bodyPr vert="horz" wrap="square" lIns="45710" tIns="45710" rIns="45710" bIns="0" numCol="1" anchor="b" anchorCtr="0" compatLnSpc="1">
            <a:prstTxWarp prst="textNoShape">
              <a:avLst/>
            </a:prstTxWarp>
          </a:bodyPr>
          <a:lstStyle>
            <a:lvl1pPr>
              <a:defRPr sz="1200">
                <a:solidFill>
                  <a:srgbClr val="3F3F3F"/>
                </a:solidFill>
              </a:defRPr>
            </a:lvl1pPr>
          </a:lstStyle>
          <a:p>
            <a:endParaRPr lang="en-US" altLang="en-US"/>
          </a:p>
        </p:txBody>
      </p:sp>
      <p:sp>
        <p:nvSpPr>
          <p:cNvPr id="6" name="Slide Number Placeholder 5">
            <a:extLst>
              <a:ext uri="{FF2B5EF4-FFF2-40B4-BE49-F238E27FC236}">
                <a16:creationId xmlns:a16="http://schemas.microsoft.com/office/drawing/2014/main" id="{93447AC2-12B3-E14B-98AC-5C57B33DAB53}"/>
              </a:ext>
            </a:extLst>
          </p:cNvPr>
          <p:cNvSpPr>
            <a:spLocks noGrp="1"/>
          </p:cNvSpPr>
          <p:nvPr>
            <p:ph type="sldNum" sz="quarter" idx="4"/>
          </p:nvPr>
        </p:nvSpPr>
        <p:spPr>
          <a:xfrm>
            <a:off x="8204200" y="6477000"/>
            <a:ext cx="733425" cy="274638"/>
          </a:xfrm>
          <a:prstGeom prst="rect">
            <a:avLst/>
          </a:prstGeom>
        </p:spPr>
        <p:txBody>
          <a:bodyPr vert="horz" wrap="square" lIns="91418" tIns="45710" rIns="91418" bIns="0" numCol="1" anchor="b" anchorCtr="0" compatLnSpc="1">
            <a:prstTxWarp prst="textNoShape">
              <a:avLst/>
            </a:prstTxWarp>
          </a:bodyPr>
          <a:lstStyle>
            <a:lvl1pPr algn="r">
              <a:defRPr sz="1200">
                <a:solidFill>
                  <a:srgbClr val="3F3F3F"/>
                </a:solidFill>
              </a:defRPr>
            </a:lvl1pPr>
          </a:lstStyle>
          <a:p>
            <a:fld id="{99EEC6E5-399F-2141-BB72-5E90C394BF5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Lst>
  <p:hf hdr="0" ftr="0" dt="0"/>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p:titleStyle>
    <p:body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094" algn="l" rtl="0" eaLnBrk="1" latinLnBrk="0" hangingPunct="1">
        <a:defRPr kumimoji="0" kern="1200">
          <a:solidFill>
            <a:schemeClr val="tx1"/>
          </a:solidFill>
          <a:latin typeface="+mn-lt"/>
          <a:ea typeface="+mn-ea"/>
          <a:cs typeface="+mn-cs"/>
        </a:defRPr>
      </a:lvl2pPr>
      <a:lvl3pPr marL="914188" algn="l" rtl="0" eaLnBrk="1" latinLnBrk="0" hangingPunct="1">
        <a:defRPr kumimoji="0" kern="1200">
          <a:solidFill>
            <a:schemeClr val="tx1"/>
          </a:solidFill>
          <a:latin typeface="+mn-lt"/>
          <a:ea typeface="+mn-ea"/>
          <a:cs typeface="+mn-cs"/>
        </a:defRPr>
      </a:lvl3pPr>
      <a:lvl4pPr marL="1371283" algn="l" rtl="0" eaLnBrk="1" latinLnBrk="0" hangingPunct="1">
        <a:defRPr kumimoji="0" kern="1200">
          <a:solidFill>
            <a:schemeClr val="tx1"/>
          </a:solidFill>
          <a:latin typeface="+mn-lt"/>
          <a:ea typeface="+mn-ea"/>
          <a:cs typeface="+mn-cs"/>
        </a:defRPr>
      </a:lvl4pPr>
      <a:lvl5pPr marL="1828378" algn="l" rtl="0" eaLnBrk="1" latinLnBrk="0" hangingPunct="1">
        <a:defRPr kumimoji="0" kern="1200">
          <a:solidFill>
            <a:schemeClr val="tx1"/>
          </a:solidFill>
          <a:latin typeface="+mn-lt"/>
          <a:ea typeface="+mn-ea"/>
          <a:cs typeface="+mn-cs"/>
        </a:defRPr>
      </a:lvl5pPr>
      <a:lvl6pPr marL="2285472" algn="l" rtl="0" eaLnBrk="1" latinLnBrk="0" hangingPunct="1">
        <a:defRPr kumimoji="0" kern="1200">
          <a:solidFill>
            <a:schemeClr val="tx1"/>
          </a:solidFill>
          <a:latin typeface="+mn-lt"/>
          <a:ea typeface="+mn-ea"/>
          <a:cs typeface="+mn-cs"/>
        </a:defRPr>
      </a:lvl6pPr>
      <a:lvl7pPr marL="2742565" algn="l" rtl="0" eaLnBrk="1" latinLnBrk="0" hangingPunct="1">
        <a:defRPr kumimoji="0" kern="1200">
          <a:solidFill>
            <a:schemeClr val="tx1"/>
          </a:solidFill>
          <a:latin typeface="+mn-lt"/>
          <a:ea typeface="+mn-ea"/>
          <a:cs typeface="+mn-cs"/>
        </a:defRPr>
      </a:lvl7pPr>
      <a:lvl8pPr marL="3199660" algn="l" rtl="0" eaLnBrk="1" latinLnBrk="0" hangingPunct="1">
        <a:defRPr kumimoji="0" kern="1200">
          <a:solidFill>
            <a:schemeClr val="tx1"/>
          </a:solidFill>
          <a:latin typeface="+mn-lt"/>
          <a:ea typeface="+mn-ea"/>
          <a:cs typeface="+mn-cs"/>
        </a:defRPr>
      </a:lvl8pPr>
      <a:lvl9pPr marL="3656755"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hyperlink" Target="http://www.refactoring.com/catalog/inde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A318D74A-3E47-1146-A33A-415C3E633B56}"/>
              </a:ext>
            </a:extLst>
          </p:cNvPr>
          <p:cNvSpPr>
            <a:spLocks noGrp="1"/>
          </p:cNvSpPr>
          <p:nvPr>
            <p:ph type="body" idx="4294967295"/>
          </p:nvPr>
        </p:nvSpPr>
        <p:spPr>
          <a:xfrm>
            <a:off x="457200" y="5334000"/>
            <a:ext cx="8229600" cy="1295400"/>
          </a:xfrm>
        </p:spPr>
        <p:txBody>
          <a:bodyPr/>
          <a:lstStyle/>
          <a:p>
            <a:pPr eaLnBrk="1" hangingPunct="1">
              <a:buFont typeface="Wingdings 2" pitchFamily="2" charset="2"/>
              <a:buNone/>
            </a:pPr>
            <a:r>
              <a:rPr lang="en-US" altLang="en-US" sz="2400" dirty="0">
                <a:latin typeface="Times New Roman" panose="02020603050405020304" pitchFamily="18" charset="0"/>
                <a:cs typeface="Times New Roman" panose="02020603050405020304" pitchFamily="18" charset="0"/>
              </a:rPr>
              <a:t>Dr. Hesam </a:t>
            </a:r>
            <a:r>
              <a:rPr lang="en-US" altLang="en-US" sz="2400" dirty="0" err="1">
                <a:latin typeface="Times New Roman" panose="02020603050405020304" pitchFamily="18" charset="0"/>
                <a:cs typeface="Times New Roman" panose="02020603050405020304" pitchFamily="18" charset="0"/>
              </a:rPr>
              <a:t>Chiniforoshan</a:t>
            </a:r>
            <a:endParaRPr lang="en-US" altLang="en-US" sz="2400" dirty="0">
              <a:latin typeface="Times New Roman" panose="02020603050405020304" pitchFamily="18" charset="0"/>
              <a:cs typeface="Times New Roman" panose="02020603050405020304" pitchFamily="18" charset="0"/>
            </a:endParaRPr>
          </a:p>
          <a:p>
            <a:pPr eaLnBrk="1" hangingPunct="1">
              <a:buNone/>
            </a:pPr>
            <a:r>
              <a:rPr lang="en-US" altLang="en-US" sz="2400" dirty="0" err="1">
                <a:latin typeface="Times New Roman" panose="02020603050405020304" pitchFamily="18" charset="0"/>
                <a:cs typeface="Times New Roman" panose="02020603050405020304" pitchFamily="18" charset="0"/>
              </a:rPr>
              <a:t>se.usc.ac.ir@gmail.com</a:t>
            </a:r>
            <a:endParaRPr lang="en-US" altLang="en-US" sz="2400" dirty="0">
              <a:latin typeface="Times New Roman" panose="02020603050405020304" pitchFamily="18" charset="0"/>
              <a:cs typeface="Times New Roman" panose="02020603050405020304" pitchFamily="18" charset="0"/>
            </a:endParaRPr>
          </a:p>
          <a:p>
            <a:pPr eaLnBrk="1" hangingPunct="1">
              <a:buFont typeface="Wingdings 2" pitchFamily="2" charset="2"/>
              <a:buNone/>
            </a:pPr>
            <a:endParaRPr lang="en-US" altLang="en-US" sz="2400" dirty="0">
              <a:latin typeface="Times New Roman" panose="02020603050405020304" pitchFamily="18" charset="0"/>
              <a:cs typeface="Times New Roman" panose="02020603050405020304" pitchFamily="18" charset="0"/>
            </a:endParaRPr>
          </a:p>
        </p:txBody>
      </p:sp>
      <p:sp>
        <p:nvSpPr>
          <p:cNvPr id="12291" name="Rectangle 4">
            <a:extLst>
              <a:ext uri="{FF2B5EF4-FFF2-40B4-BE49-F238E27FC236}">
                <a16:creationId xmlns:a16="http://schemas.microsoft.com/office/drawing/2014/main" id="{1A45ED6A-96C9-5742-AA47-1A7748D13A7C}"/>
              </a:ext>
            </a:extLst>
          </p:cNvPr>
          <p:cNvSpPr>
            <a:spLocks/>
          </p:cNvSpPr>
          <p:nvPr/>
        </p:nvSpPr>
        <p:spPr bwMode="auto">
          <a:xfrm>
            <a:off x="395288" y="2276475"/>
            <a:ext cx="82296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457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900" b="1">
                <a:latin typeface="Corbel" panose="020B0503020204020204" pitchFamily="34" charset="0"/>
                <a:cs typeface="Tahoma" panose="020B0604030504040204" pitchFamily="34" charset="0"/>
              </a:rPr>
              <a:t>	Lecture 8</a:t>
            </a:r>
            <a:br>
              <a:rPr lang="en-US" altLang="en-US" sz="2900" b="1">
                <a:latin typeface="Corbel" panose="020B0503020204020204" pitchFamily="34" charset="0"/>
                <a:cs typeface="Tahoma" panose="020B0604030504040204" pitchFamily="34" charset="0"/>
              </a:rPr>
            </a:br>
            <a:r>
              <a:rPr lang="en-US" altLang="en-US" sz="4500" b="1">
                <a:solidFill>
                  <a:srgbClr val="FFC800"/>
                </a:solidFill>
                <a:latin typeface="Corbel" panose="020B0503020204020204" pitchFamily="34" charset="0"/>
                <a:cs typeface="Tahoma" panose="020B0604030504040204" pitchFamily="34" charset="0"/>
              </a:rPr>
              <a:t>		Code Refactoring</a:t>
            </a:r>
            <a:br>
              <a:rPr lang="en-US" altLang="en-US" sz="4500" b="1">
                <a:solidFill>
                  <a:srgbClr val="FFC800"/>
                </a:solidFill>
                <a:latin typeface="Corbel" panose="020B0503020204020204" pitchFamily="34" charset="0"/>
                <a:cs typeface="Tahoma" panose="020B0604030504040204" pitchFamily="34" charset="0"/>
              </a:rPr>
            </a:br>
            <a:r>
              <a:rPr lang="en-US" altLang="en-US" sz="4500" b="1">
                <a:latin typeface="Corbel" panose="020B0503020204020204" pitchFamily="34" charset="0"/>
                <a:cs typeface="Tahoma" panose="020B0604030504040204"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B7E24E8-DC9E-C641-B4EC-A28566F83CAF}"/>
              </a:ext>
            </a:extLst>
          </p:cNvPr>
          <p:cNvSpPr>
            <a:spLocks noGrp="1"/>
          </p:cNvSpPr>
          <p:nvPr>
            <p:ph type="sldNum" sz="quarter" idx="12"/>
          </p:nvPr>
        </p:nvSpPr>
        <p:spPr/>
        <p:txBody>
          <a:bodyPr/>
          <a:lstStyle/>
          <a:p>
            <a:fld id="{C35F2950-59AD-BB44-87F1-76E39E9D71AC}" type="slidenum">
              <a:rPr lang="en-US" altLang="en-US"/>
              <a:pPr/>
              <a:t>10</a:t>
            </a:fld>
            <a:r>
              <a:rPr lang="en-US" altLang="en-US"/>
              <a:t> / 46</a:t>
            </a:r>
          </a:p>
        </p:txBody>
      </p:sp>
      <p:sp>
        <p:nvSpPr>
          <p:cNvPr id="147458" name="Rectangle 2">
            <a:extLst>
              <a:ext uri="{FF2B5EF4-FFF2-40B4-BE49-F238E27FC236}">
                <a16:creationId xmlns:a16="http://schemas.microsoft.com/office/drawing/2014/main" id="{6526D41D-C400-484B-BCF3-CB4565E20A7C}"/>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0483" name="Rectangle 3">
            <a:extLst>
              <a:ext uri="{FF2B5EF4-FFF2-40B4-BE49-F238E27FC236}">
                <a16:creationId xmlns:a16="http://schemas.microsoft.com/office/drawing/2014/main" id="{DBE0D5F6-D752-E54C-A614-9ABBEE974E9F}"/>
              </a:ext>
            </a:extLst>
          </p:cNvPr>
          <p:cNvSpPr>
            <a:spLocks noGrp="1"/>
          </p:cNvSpPr>
          <p:nvPr>
            <p:ph type="body" idx="4294967295"/>
          </p:nvPr>
        </p:nvSpPr>
        <p:spPr>
          <a:xfrm>
            <a:off x="457200" y="1196975"/>
            <a:ext cx="8229600" cy="5203825"/>
          </a:xfrm>
        </p:spPr>
        <p:txBody>
          <a:bodyPr/>
          <a:lstStyle/>
          <a:p>
            <a:r>
              <a:rPr lang="en-CA" altLang="en-US" sz="2800" i="1" dirty="0">
                <a:solidFill>
                  <a:srgbClr val="FF0000"/>
                </a:solidFill>
                <a:latin typeface="Impact" panose="020B0806030902050204" pitchFamily="34" charset="0"/>
                <a:cs typeface="Tahoma" panose="020B0604030504040204" pitchFamily="34" charset="0"/>
              </a:rPr>
              <a:t>Duplicated code</a:t>
            </a:r>
          </a:p>
          <a:p>
            <a:pPr lvl="1"/>
            <a:r>
              <a:rPr lang="en-CA" altLang="en-US" sz="2400" dirty="0">
                <a:cs typeface="Tahoma" panose="020B0604030504040204" pitchFamily="34" charset="0"/>
              </a:rPr>
              <a:t>Same code in two </a:t>
            </a:r>
            <a:r>
              <a:rPr lang="en-CA" altLang="en-US" sz="2400" i="1" dirty="0">
                <a:cs typeface="Tahoma" panose="020B0604030504040204" pitchFamily="34" charset="0"/>
              </a:rPr>
              <a:t>related</a:t>
            </a:r>
            <a:r>
              <a:rPr lang="en-CA" altLang="en-US" sz="2400" dirty="0">
                <a:cs typeface="Tahoma" panose="020B0604030504040204" pitchFamily="34" charset="0"/>
              </a:rPr>
              <a:t> classes.</a:t>
            </a:r>
          </a:p>
          <a:p>
            <a:pPr lvl="2"/>
            <a:r>
              <a:rPr lang="en-CA" altLang="en-US" sz="2000" dirty="0">
                <a:cs typeface="Tahoma" panose="020B0604030504040204" pitchFamily="34" charset="0"/>
              </a:rPr>
              <a:t>Push commonalities into closest mutual ancestor and parameterize</a:t>
            </a:r>
          </a:p>
          <a:p>
            <a:pPr lvl="3">
              <a:buFont typeface="Arial" panose="020B0604020202020204" pitchFamily="34" charset="0"/>
              <a:buNone/>
            </a:pPr>
            <a:r>
              <a:rPr lang="en-CA" altLang="en-US" sz="1800" b="1" i="1" dirty="0">
                <a:solidFill>
                  <a:srgbClr val="33CC33"/>
                </a:solidFill>
                <a:latin typeface="Comic Sans MS" panose="030F0902030302020204" pitchFamily="66" charset="0"/>
                <a:cs typeface="Tahoma" panose="020B0604030504040204" pitchFamily="34" charset="0"/>
              </a:rPr>
              <a:t>(Form template method)</a:t>
            </a:r>
          </a:p>
          <a:p>
            <a:pPr lvl="1"/>
            <a:endParaRPr lang="en-CA" altLang="en-US" sz="2400" dirty="0">
              <a:cs typeface="Tahoma" panose="020B0604030504040204" pitchFamily="34" charset="0"/>
            </a:endParaRPr>
          </a:p>
          <a:p>
            <a:pPr lvl="1"/>
            <a:endParaRPr lang="en-CA" altLang="en-US" sz="2400" dirty="0">
              <a:cs typeface="Tahoma" panose="020B0604030504040204" pitchFamily="34" charset="0"/>
            </a:endParaRPr>
          </a:p>
          <a:p>
            <a:pPr lvl="1"/>
            <a:r>
              <a:rPr lang="en-CA" altLang="en-US" sz="2400" dirty="0">
                <a:cs typeface="Tahoma" panose="020B0604030504040204" pitchFamily="34" charset="0"/>
              </a:rPr>
              <a:t>Same code in two </a:t>
            </a:r>
            <a:r>
              <a:rPr lang="en-CA" altLang="en-US" sz="2400" i="1" dirty="0">
                <a:cs typeface="Tahoma" panose="020B0604030504040204" pitchFamily="34" charset="0"/>
              </a:rPr>
              <a:t>unrelated</a:t>
            </a:r>
            <a:r>
              <a:rPr lang="en-CA" altLang="en-US" sz="2400" dirty="0">
                <a:cs typeface="Tahoma" panose="020B0604030504040204" pitchFamily="34" charset="0"/>
              </a:rPr>
              <a:t> classes.</a:t>
            </a:r>
          </a:p>
          <a:p>
            <a:pPr lvl="2"/>
            <a:r>
              <a:rPr lang="en-CA" altLang="en-US" sz="2000" dirty="0">
                <a:cs typeface="Tahoma" panose="020B0604030504040204" pitchFamily="34" charset="0"/>
              </a:rPr>
              <a:t>Ought they be related?</a:t>
            </a:r>
          </a:p>
          <a:p>
            <a:pPr lvl="3"/>
            <a:r>
              <a:rPr lang="en-CA" altLang="en-US" sz="1800" dirty="0">
                <a:cs typeface="Tahoma" panose="020B0604030504040204" pitchFamily="34" charset="0"/>
              </a:rPr>
              <a:t>Introduce abstract parent </a:t>
            </a:r>
            <a:r>
              <a:rPr lang="en-CA" altLang="en-US" sz="1800" b="1" i="1" dirty="0">
                <a:solidFill>
                  <a:srgbClr val="33CC33"/>
                </a:solidFill>
                <a:latin typeface="Comic Sans MS" panose="030F0902030302020204" pitchFamily="66" charset="0"/>
                <a:cs typeface="Tahoma" panose="020B0604030504040204" pitchFamily="34" charset="0"/>
              </a:rPr>
              <a:t>(Extract class, Pull up method)</a:t>
            </a:r>
          </a:p>
          <a:p>
            <a:pPr lvl="2"/>
            <a:r>
              <a:rPr lang="en-CA" altLang="en-US" sz="2000" dirty="0">
                <a:cs typeface="Tahoma" panose="020B0604030504040204" pitchFamily="34" charset="0"/>
              </a:rPr>
              <a:t>Does the code really belongs to just one class?</a:t>
            </a:r>
          </a:p>
          <a:p>
            <a:pPr lvl="3"/>
            <a:r>
              <a:rPr lang="en-CA" altLang="en-US" sz="1800" dirty="0">
                <a:cs typeface="Tahoma" panose="020B0604030504040204" pitchFamily="34" charset="0"/>
              </a:rPr>
              <a:t>Make the other class into a client </a:t>
            </a:r>
            <a:r>
              <a:rPr lang="en-CA" altLang="en-US" sz="1800" b="1" i="1" dirty="0">
                <a:solidFill>
                  <a:srgbClr val="33CC33"/>
                </a:solidFill>
                <a:latin typeface="Comic Sans MS" panose="030F0902030302020204" pitchFamily="66" charset="0"/>
                <a:cs typeface="Tahoma" panose="020B0604030504040204" pitchFamily="34" charset="0"/>
              </a:rPr>
              <a:t>(Extract method)</a:t>
            </a:r>
            <a:endParaRPr lang="en-CA" altLang="en-US" sz="1800" b="1" i="1" dirty="0">
              <a:cs typeface="Tahoma" panose="020B0604030504040204" pitchFamily="34" charset="0"/>
            </a:endParaRPr>
          </a:p>
        </p:txBody>
      </p:sp>
    </p:spTree>
    <p:extLst>
      <p:ext uri="{BB962C8B-B14F-4D97-AF65-F5344CB8AC3E}">
        <p14:creationId xmlns:p14="http://schemas.microsoft.com/office/powerpoint/2010/main" val="219092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28E0679-DDB3-794C-8259-5B3506A7F001}"/>
              </a:ext>
            </a:extLst>
          </p:cNvPr>
          <p:cNvSpPr>
            <a:spLocks noGrp="1"/>
          </p:cNvSpPr>
          <p:nvPr>
            <p:ph type="sldNum" sz="quarter" idx="12"/>
          </p:nvPr>
        </p:nvSpPr>
        <p:spPr/>
        <p:txBody>
          <a:bodyPr/>
          <a:lstStyle/>
          <a:p>
            <a:fld id="{CEB5AD09-BE07-E840-BF47-D36A7363877A}" type="slidenum">
              <a:rPr lang="en-US" altLang="en-US"/>
              <a:pPr/>
              <a:t>11</a:t>
            </a:fld>
            <a:r>
              <a:rPr lang="en-US" altLang="en-US"/>
              <a:t> / 46</a:t>
            </a:r>
          </a:p>
        </p:txBody>
      </p:sp>
      <p:sp>
        <p:nvSpPr>
          <p:cNvPr id="148482" name="Rectangle 2">
            <a:extLst>
              <a:ext uri="{FF2B5EF4-FFF2-40B4-BE49-F238E27FC236}">
                <a16:creationId xmlns:a16="http://schemas.microsoft.com/office/drawing/2014/main" id="{64A92593-4870-6242-87C9-EE952F1780CA}"/>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1507" name="Rectangle 3">
            <a:extLst>
              <a:ext uri="{FF2B5EF4-FFF2-40B4-BE49-F238E27FC236}">
                <a16:creationId xmlns:a16="http://schemas.microsoft.com/office/drawing/2014/main" id="{BAE409BF-CD62-4C41-A00D-DAB4E5A053A2}"/>
              </a:ext>
            </a:extLst>
          </p:cNvPr>
          <p:cNvSpPr>
            <a:spLocks noGrp="1"/>
          </p:cNvSpPr>
          <p:nvPr>
            <p:ph type="body" idx="4294967295"/>
          </p:nvPr>
        </p:nvSpPr>
        <p:spPr>
          <a:xfrm>
            <a:off x="250825" y="1341438"/>
            <a:ext cx="8355013" cy="4975225"/>
          </a:xfrm>
        </p:spPr>
        <p:txBody>
          <a:bodyPr/>
          <a:lstStyle/>
          <a:p>
            <a:r>
              <a:rPr lang="en-CA" altLang="en-US" sz="2400" i="1" dirty="0">
                <a:solidFill>
                  <a:srgbClr val="FF0000"/>
                </a:solidFill>
                <a:latin typeface="Impact" panose="020B0806030902050204" pitchFamily="34" charset="0"/>
                <a:cs typeface="Tahoma" panose="020B0604030504040204" pitchFamily="34" charset="0"/>
              </a:rPr>
              <a:t>Long method</a:t>
            </a:r>
          </a:p>
          <a:p>
            <a:pPr lvl="1"/>
            <a:r>
              <a:rPr lang="en-CA" altLang="en-US" sz="2000" dirty="0">
                <a:cs typeface="Tahoma" panose="020B0604030504040204" pitchFamily="34" charset="0"/>
              </a:rPr>
              <a:t>Often a sign of:</a:t>
            </a:r>
          </a:p>
          <a:p>
            <a:pPr lvl="2"/>
            <a:r>
              <a:rPr lang="en-CA" altLang="en-US" sz="1800" dirty="0">
                <a:cs typeface="Tahoma" panose="020B0604030504040204" pitchFamily="34" charset="0"/>
              </a:rPr>
              <a:t>Trying to do too many things</a:t>
            </a:r>
          </a:p>
          <a:p>
            <a:pPr lvl="2"/>
            <a:r>
              <a:rPr lang="en-CA" altLang="en-US" sz="1800" dirty="0">
                <a:cs typeface="Tahoma" panose="020B0604030504040204" pitchFamily="34" charset="0"/>
              </a:rPr>
              <a:t>Poorly thought out abstractions and boundaries</a:t>
            </a:r>
          </a:p>
          <a:p>
            <a:pPr lvl="2"/>
            <a:endParaRPr lang="en-CA" altLang="en-US" sz="1800" dirty="0">
              <a:cs typeface="Tahoma" panose="020B0604030504040204" pitchFamily="34" charset="0"/>
            </a:endParaRPr>
          </a:p>
          <a:p>
            <a:pPr lvl="1"/>
            <a:r>
              <a:rPr lang="en-CA" altLang="en-US" sz="2000" dirty="0">
                <a:cs typeface="Tahoma" panose="020B0604030504040204" pitchFamily="34" charset="0"/>
              </a:rPr>
              <a:t>Best to think carefully about the major tasks and how they inter-relate.  </a:t>
            </a:r>
          </a:p>
          <a:p>
            <a:pPr lvl="2"/>
            <a:r>
              <a:rPr lang="en-CA" altLang="en-US" sz="1800" dirty="0">
                <a:cs typeface="Tahoma" panose="020B0604030504040204" pitchFamily="34" charset="0"/>
              </a:rPr>
              <a:t>Break up into smaller </a:t>
            </a:r>
            <a:r>
              <a:rPr lang="en-CA" altLang="en-US" sz="1800" dirty="0">
                <a:latin typeface="Courier New" panose="02070309020205020404" pitchFamily="49" charset="0"/>
                <a:cs typeface="Tahoma" panose="020B0604030504040204" pitchFamily="34" charset="0"/>
              </a:rPr>
              <a:t>private</a:t>
            </a:r>
            <a:r>
              <a:rPr lang="en-CA" altLang="en-US" sz="1800" dirty="0">
                <a:cs typeface="Tahoma" panose="020B0604030504040204" pitchFamily="34" charset="0"/>
              </a:rPr>
              <a:t> methods within the class</a:t>
            </a:r>
          </a:p>
          <a:p>
            <a:pPr lvl="3">
              <a:buFont typeface="Arial" panose="020B0604020202020204" pitchFamily="34" charset="0"/>
              <a:buNone/>
            </a:pPr>
            <a:r>
              <a:rPr lang="en-CA" altLang="en-US" sz="1600" b="1" i="1" dirty="0">
                <a:solidFill>
                  <a:srgbClr val="33CC33"/>
                </a:solidFill>
                <a:latin typeface="Comic Sans MS" panose="030F0902030302020204" pitchFamily="66" charset="0"/>
                <a:cs typeface="Tahoma" panose="020B0604030504040204" pitchFamily="34" charset="0"/>
              </a:rPr>
              <a:t>(Extract method)</a:t>
            </a:r>
          </a:p>
          <a:p>
            <a:pPr lvl="2"/>
            <a:r>
              <a:rPr lang="en-CA" altLang="en-US" sz="1800" dirty="0">
                <a:cs typeface="Tahoma" panose="020B0604030504040204" pitchFamily="34" charset="0"/>
              </a:rPr>
              <a:t>Delegate subtasks to </a:t>
            </a:r>
            <a:r>
              <a:rPr lang="en-CA" altLang="en-US" sz="1800" dirty="0" err="1">
                <a:cs typeface="Tahoma" panose="020B0604030504040204" pitchFamily="34" charset="0"/>
              </a:rPr>
              <a:t>subobjects</a:t>
            </a:r>
            <a:r>
              <a:rPr lang="en-CA" altLang="en-US" sz="1800" dirty="0">
                <a:cs typeface="Tahoma" panose="020B0604030504040204" pitchFamily="34" charset="0"/>
              </a:rPr>
              <a:t> that “know best” </a:t>
            </a:r>
            <a:r>
              <a:rPr lang="en-CA" altLang="en-US" sz="1600" dirty="0">
                <a:cs typeface="Tahoma" panose="020B0604030504040204" pitchFamily="34" charset="0"/>
              </a:rPr>
              <a:t>(</a:t>
            </a:r>
            <a:r>
              <a:rPr lang="en-CA" altLang="en-US" sz="1600" i="1" dirty="0">
                <a:cs typeface="Tahoma" panose="020B0604030504040204" pitchFamily="34" charset="0"/>
              </a:rPr>
              <a:t>i.e.,</a:t>
            </a:r>
            <a:r>
              <a:rPr lang="en-CA" altLang="en-US" sz="1600" dirty="0">
                <a:cs typeface="Tahoma" panose="020B0604030504040204" pitchFamily="34" charset="0"/>
              </a:rPr>
              <a:t> template method DP)</a:t>
            </a:r>
          </a:p>
          <a:p>
            <a:pPr lvl="3">
              <a:buFont typeface="Arial" panose="020B0604020202020204" pitchFamily="34" charset="0"/>
              <a:buNone/>
            </a:pPr>
            <a:r>
              <a:rPr lang="en-CA" altLang="en-US" sz="1600" b="1" i="1" dirty="0">
                <a:solidFill>
                  <a:srgbClr val="33CC33"/>
                </a:solidFill>
                <a:latin typeface="Comic Sans MS" panose="030F0902030302020204" pitchFamily="66" charset="0"/>
                <a:cs typeface="Tahoma" panose="020B0604030504040204" pitchFamily="34" charset="0"/>
              </a:rPr>
              <a:t>(Extract class/method, Replace data value with object)</a:t>
            </a:r>
            <a:endParaRPr lang="en-CA" altLang="en-US" sz="1600" b="1" i="1" dirty="0">
              <a:cs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A13227B-652E-0E4C-86DC-D07D47A389CA}"/>
              </a:ext>
            </a:extLst>
          </p:cNvPr>
          <p:cNvSpPr>
            <a:spLocks noGrp="1"/>
          </p:cNvSpPr>
          <p:nvPr>
            <p:ph type="sldNum" sz="quarter" idx="12"/>
          </p:nvPr>
        </p:nvSpPr>
        <p:spPr/>
        <p:txBody>
          <a:bodyPr/>
          <a:lstStyle/>
          <a:p>
            <a:fld id="{2D728477-39BF-4D44-B86E-811F62EE3C78}" type="slidenum">
              <a:rPr lang="en-US" altLang="en-US"/>
              <a:pPr/>
              <a:t>12</a:t>
            </a:fld>
            <a:r>
              <a:rPr lang="en-US" altLang="en-US"/>
              <a:t> / 46</a:t>
            </a:r>
          </a:p>
        </p:txBody>
      </p:sp>
      <p:sp>
        <p:nvSpPr>
          <p:cNvPr id="149506" name="Rectangle 2">
            <a:extLst>
              <a:ext uri="{FF2B5EF4-FFF2-40B4-BE49-F238E27FC236}">
                <a16:creationId xmlns:a16="http://schemas.microsoft.com/office/drawing/2014/main" id="{08B3AA63-63D4-9A45-90E0-FD15C150B5D9}"/>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2531" name="Rectangle 3">
            <a:extLst>
              <a:ext uri="{FF2B5EF4-FFF2-40B4-BE49-F238E27FC236}">
                <a16:creationId xmlns:a16="http://schemas.microsoft.com/office/drawing/2014/main" id="{D4307B96-D038-EA4A-A294-D6299F90A88F}"/>
              </a:ext>
            </a:extLst>
          </p:cNvPr>
          <p:cNvSpPr>
            <a:spLocks noGrp="1"/>
          </p:cNvSpPr>
          <p:nvPr>
            <p:ph type="body" idx="4294967295"/>
          </p:nvPr>
        </p:nvSpPr>
        <p:spPr>
          <a:xfrm>
            <a:off x="457200" y="1196975"/>
            <a:ext cx="8229600" cy="3744193"/>
          </a:xfrm>
        </p:spPr>
        <p:txBody>
          <a:bodyPr/>
          <a:lstStyle/>
          <a:p>
            <a:r>
              <a:rPr lang="en-CA" altLang="en-US" sz="2400" i="1">
                <a:solidFill>
                  <a:srgbClr val="FF0000"/>
                </a:solidFill>
                <a:latin typeface="Impact" panose="020B0806030902050204" pitchFamily="34" charset="0"/>
                <a:cs typeface="Tahoma" panose="020B0604030504040204" pitchFamily="34" charset="0"/>
              </a:rPr>
              <a:t>Long method</a:t>
            </a:r>
          </a:p>
          <a:p>
            <a:pPr lvl="1"/>
            <a:r>
              <a:rPr lang="en-CA" altLang="en-US" sz="2000">
                <a:cs typeface="Tahoma" panose="020B0604030504040204" pitchFamily="34" charset="0"/>
              </a:rPr>
              <a:t>Fowler’s heuristic:</a:t>
            </a:r>
          </a:p>
          <a:p>
            <a:pPr lvl="2"/>
            <a:r>
              <a:rPr lang="en-CA" altLang="en-US" sz="1800" i="1">
                <a:solidFill>
                  <a:srgbClr val="2D1DA3"/>
                </a:solidFill>
                <a:cs typeface="Tahoma" panose="020B0604030504040204" pitchFamily="34" charset="0"/>
              </a:rPr>
              <a:t>When you see a comment, make a method.</a:t>
            </a:r>
          </a:p>
          <a:p>
            <a:pPr lvl="2"/>
            <a:r>
              <a:rPr lang="en-CA" altLang="en-US" sz="1800">
                <a:cs typeface="Tahoma" panose="020B0604030504040204" pitchFamily="34" charset="0"/>
              </a:rPr>
              <a:t>Often, a comment indicates:</a:t>
            </a:r>
          </a:p>
          <a:p>
            <a:pPr lvl="3"/>
            <a:r>
              <a:rPr lang="en-CA" altLang="en-US" sz="1600">
                <a:cs typeface="Tahoma" panose="020B0604030504040204" pitchFamily="34" charset="0"/>
              </a:rPr>
              <a:t>The next major step</a:t>
            </a:r>
          </a:p>
          <a:p>
            <a:pPr lvl="3"/>
            <a:r>
              <a:rPr lang="en-CA" altLang="en-US" sz="1600">
                <a:cs typeface="Tahoma" panose="020B0604030504040204" pitchFamily="34" charset="0"/>
              </a:rPr>
              <a:t>Something non-obvious whose details detract from the clarity of the routine as a whole.</a:t>
            </a:r>
          </a:p>
          <a:p>
            <a:pPr lvl="2"/>
            <a:r>
              <a:rPr lang="en-CA" altLang="en-US" sz="1800">
                <a:cs typeface="Tahoma" panose="020B0604030504040204" pitchFamily="34" charset="0"/>
              </a:rPr>
              <a:t>In either case, this is a good spot to “break it up”.</a:t>
            </a:r>
          </a:p>
        </p:txBody>
      </p:sp>
      <p:sp>
        <p:nvSpPr>
          <p:cNvPr id="3" name="TextBox 2">
            <a:extLst>
              <a:ext uri="{FF2B5EF4-FFF2-40B4-BE49-F238E27FC236}">
                <a16:creationId xmlns:a16="http://schemas.microsoft.com/office/drawing/2014/main" id="{F57BE603-9E42-254A-BFEC-ACFED19F1C49}"/>
              </a:ext>
            </a:extLst>
          </p:cNvPr>
          <p:cNvSpPr txBox="1"/>
          <p:nvPr/>
        </p:nvSpPr>
        <p:spPr>
          <a:xfrm>
            <a:off x="483665" y="5022803"/>
            <a:ext cx="4942443" cy="369332"/>
          </a:xfrm>
          <a:prstGeom prst="rect">
            <a:avLst/>
          </a:prstGeom>
          <a:noFill/>
        </p:spPr>
        <p:txBody>
          <a:bodyPr wrap="none" rtlCol="0">
            <a:spAutoFit/>
          </a:bodyPr>
          <a:lstStyle/>
          <a:p>
            <a:r>
              <a:rPr lang="en-US" dirty="0"/>
              <a:t>Take a look at sample long method code in pdf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9E73A05-0754-E94C-8C08-A1E8690A8266}"/>
              </a:ext>
            </a:extLst>
          </p:cNvPr>
          <p:cNvSpPr>
            <a:spLocks noGrp="1"/>
          </p:cNvSpPr>
          <p:nvPr>
            <p:ph type="sldNum" sz="quarter" idx="12"/>
          </p:nvPr>
        </p:nvSpPr>
        <p:spPr/>
        <p:txBody>
          <a:bodyPr/>
          <a:lstStyle/>
          <a:p>
            <a:fld id="{609534A2-2F8E-BB40-A55B-13CE66AC0E0C}" type="slidenum">
              <a:rPr lang="en-US" altLang="en-US"/>
              <a:pPr/>
              <a:t>13</a:t>
            </a:fld>
            <a:r>
              <a:rPr lang="en-US" altLang="en-US"/>
              <a:t> / 46</a:t>
            </a:r>
          </a:p>
        </p:txBody>
      </p:sp>
      <p:sp>
        <p:nvSpPr>
          <p:cNvPr id="175106" name="Rectangle 2">
            <a:extLst>
              <a:ext uri="{FF2B5EF4-FFF2-40B4-BE49-F238E27FC236}">
                <a16:creationId xmlns:a16="http://schemas.microsoft.com/office/drawing/2014/main" id="{4194387E-F920-8D47-A8A7-67E71612A63F}"/>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3555" name="Rectangle 3">
            <a:extLst>
              <a:ext uri="{FF2B5EF4-FFF2-40B4-BE49-F238E27FC236}">
                <a16:creationId xmlns:a16="http://schemas.microsoft.com/office/drawing/2014/main" id="{80B4552A-E2B5-F441-A898-7E05E0FDA1A7}"/>
              </a:ext>
            </a:extLst>
          </p:cNvPr>
          <p:cNvSpPr>
            <a:spLocks noGrp="1"/>
          </p:cNvSpPr>
          <p:nvPr>
            <p:ph type="body" idx="4294967295"/>
          </p:nvPr>
        </p:nvSpPr>
        <p:spPr>
          <a:xfrm>
            <a:off x="457200" y="1196975"/>
            <a:ext cx="8229600" cy="5203825"/>
          </a:xfrm>
        </p:spPr>
        <p:txBody>
          <a:bodyPr/>
          <a:lstStyle/>
          <a:p>
            <a:pPr marL="609600" indent="-609600"/>
            <a:r>
              <a:rPr lang="en-CA" altLang="en-US" sz="2400" i="1">
                <a:solidFill>
                  <a:srgbClr val="FF0000"/>
                </a:solidFill>
                <a:latin typeface="Impact" panose="020B0806030902050204" pitchFamily="34" charset="0"/>
                <a:cs typeface="Tahoma" panose="020B0604030504040204" pitchFamily="34" charset="0"/>
              </a:rPr>
              <a:t>Large class</a:t>
            </a:r>
          </a:p>
        </p:txBody>
      </p:sp>
      <p:pic>
        <p:nvPicPr>
          <p:cNvPr id="175108" name="Picture 2" descr="http://blogoehlert.typepad.com/photos/uncategorized/2008/09/27/large_class2.jpg">
            <a:extLst>
              <a:ext uri="{FF2B5EF4-FFF2-40B4-BE49-F238E27FC236}">
                <a16:creationId xmlns:a16="http://schemas.microsoft.com/office/drawing/2014/main" id="{8FA0A576-CAC1-2447-8A12-9D4896636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73238"/>
            <a:ext cx="6408737"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5108"/>
                                        </p:tgtEl>
                                        <p:attrNameLst>
                                          <p:attrName>style.visibility</p:attrName>
                                        </p:attrNameLst>
                                      </p:cBhvr>
                                      <p:to>
                                        <p:strVal val="visible"/>
                                      </p:to>
                                    </p:set>
                                    <p:animEffect transition="in" filter="blinds(horizontal)">
                                      <p:cBhvr>
                                        <p:cTn id="7" dur="500"/>
                                        <p:tgtEl>
                                          <p:spTgt spid="17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E31FF4B-FA35-434B-9777-C0EFBFAABB0A}"/>
              </a:ext>
            </a:extLst>
          </p:cNvPr>
          <p:cNvSpPr>
            <a:spLocks noGrp="1"/>
          </p:cNvSpPr>
          <p:nvPr>
            <p:ph type="sldNum" sz="quarter" idx="12"/>
          </p:nvPr>
        </p:nvSpPr>
        <p:spPr/>
        <p:txBody>
          <a:bodyPr/>
          <a:lstStyle/>
          <a:p>
            <a:fld id="{E3048044-1A11-344D-B2E4-4DD455646356}" type="slidenum">
              <a:rPr lang="en-US" altLang="en-US"/>
              <a:pPr/>
              <a:t>14</a:t>
            </a:fld>
            <a:r>
              <a:rPr lang="en-US" altLang="en-US"/>
              <a:t> / 46</a:t>
            </a:r>
          </a:p>
        </p:txBody>
      </p:sp>
      <p:sp>
        <p:nvSpPr>
          <p:cNvPr id="150530" name="Rectangle 2">
            <a:extLst>
              <a:ext uri="{FF2B5EF4-FFF2-40B4-BE49-F238E27FC236}">
                <a16:creationId xmlns:a16="http://schemas.microsoft.com/office/drawing/2014/main" id="{8AA5D620-CCB0-B445-BDB8-2FAFCA0B9C4E}"/>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4579" name="Rectangle 3">
            <a:extLst>
              <a:ext uri="{FF2B5EF4-FFF2-40B4-BE49-F238E27FC236}">
                <a16:creationId xmlns:a16="http://schemas.microsoft.com/office/drawing/2014/main" id="{C0175972-B85E-6948-8E69-9655E97DF8FD}"/>
              </a:ext>
            </a:extLst>
          </p:cNvPr>
          <p:cNvSpPr>
            <a:spLocks noGrp="1"/>
          </p:cNvSpPr>
          <p:nvPr>
            <p:ph type="body" idx="4294967295"/>
          </p:nvPr>
        </p:nvSpPr>
        <p:spPr>
          <a:xfrm>
            <a:off x="457200" y="1196975"/>
            <a:ext cx="8229600" cy="5203825"/>
          </a:xfrm>
        </p:spPr>
        <p:txBody>
          <a:bodyPr/>
          <a:lstStyle/>
          <a:p>
            <a:pPr marL="609600" indent="-609600"/>
            <a:r>
              <a:rPr lang="en-CA" altLang="en-US" sz="2400" i="1">
                <a:solidFill>
                  <a:srgbClr val="FF0000"/>
                </a:solidFill>
                <a:latin typeface="Impact" panose="020B0806030902050204" pitchFamily="34" charset="0"/>
                <a:cs typeface="Tahoma" panose="020B0604030504040204" pitchFamily="34" charset="0"/>
              </a:rPr>
              <a:t>Large class</a:t>
            </a:r>
          </a:p>
          <a:p>
            <a:pPr marL="990600" lvl="1" indent="-533400"/>
            <a:r>
              <a:rPr lang="en-CA" altLang="en-US" sz="2000">
                <a:cs typeface="Tahoma" panose="020B0604030504040204" pitchFamily="34" charset="0"/>
              </a:rPr>
              <a:t>Too many different subparts and methods</a:t>
            </a:r>
          </a:p>
          <a:p>
            <a:pPr marL="1371600" lvl="2" indent="-457200"/>
            <a:r>
              <a:rPr lang="en-CA" altLang="en-US" sz="1800" i="1">
                <a:cs typeface="Tahoma" panose="020B0604030504040204" pitchFamily="34" charset="0"/>
              </a:rPr>
              <a:t>Which means lack of ???</a:t>
            </a:r>
          </a:p>
          <a:p>
            <a:pPr marL="990600" lvl="1" indent="-533400"/>
            <a:endParaRPr lang="en-CA" altLang="en-US" sz="2000">
              <a:cs typeface="Tahoma" panose="020B0604030504040204" pitchFamily="34" charset="0"/>
            </a:endParaRPr>
          </a:p>
          <a:p>
            <a:pPr marL="990600" lvl="1" indent="-533400"/>
            <a:r>
              <a:rPr lang="en-CA" altLang="en-US" sz="2000">
                <a:cs typeface="Tahoma" panose="020B0604030504040204" pitchFamily="34" charset="0"/>
              </a:rPr>
              <a:t>Two step solution:</a:t>
            </a:r>
          </a:p>
          <a:p>
            <a:pPr marL="1371600" lvl="2" indent="-457200">
              <a:buFontTx/>
              <a:buAutoNum type="arabicPeriod"/>
            </a:pPr>
            <a:r>
              <a:rPr lang="en-CA" altLang="en-US" sz="1800">
                <a:cs typeface="Tahoma" panose="020B0604030504040204" pitchFamily="34" charset="0"/>
              </a:rPr>
              <a:t>Gather up the little pieces into aggregate subparts.</a:t>
            </a:r>
          </a:p>
          <a:p>
            <a:pPr marL="1752600" lvl="3" indent="-381000">
              <a:buFontTx/>
              <a:buNone/>
            </a:pPr>
            <a:r>
              <a:rPr lang="en-CA" altLang="en-US" sz="1600" b="1" i="1">
                <a:solidFill>
                  <a:srgbClr val="33CC33"/>
                </a:solidFill>
                <a:latin typeface="Comic Sans MS" panose="030F0902030302020204" pitchFamily="66" charset="0"/>
                <a:cs typeface="Tahoma" panose="020B0604030504040204" pitchFamily="34" charset="0"/>
              </a:rPr>
              <a:t>(Extract class, replace data value with object)</a:t>
            </a:r>
          </a:p>
          <a:p>
            <a:pPr marL="1371600" lvl="2" indent="-457200">
              <a:buFontTx/>
              <a:buAutoNum type="arabicPeriod"/>
            </a:pPr>
            <a:r>
              <a:rPr lang="en-CA" altLang="en-US" sz="1800">
                <a:cs typeface="Tahoma" panose="020B0604030504040204" pitchFamily="34" charset="0"/>
              </a:rPr>
              <a:t>Delegate methods to the new subparts.</a:t>
            </a:r>
          </a:p>
          <a:p>
            <a:pPr marL="1752600" lvl="3" indent="-381000">
              <a:buFont typeface="Arial" panose="020B0604020202020204" pitchFamily="34" charset="0"/>
              <a:buNone/>
            </a:pPr>
            <a:r>
              <a:rPr lang="en-CA" altLang="en-US" sz="1600" b="1" i="1">
                <a:solidFill>
                  <a:srgbClr val="33CC33"/>
                </a:solidFill>
                <a:latin typeface="Comic Sans MS" panose="030F0902030302020204" pitchFamily="66" charset="0"/>
                <a:cs typeface="Tahoma" panose="020B0604030504040204" pitchFamily="34" charset="0"/>
              </a:rPr>
              <a:t>(Extract method)</a:t>
            </a:r>
          </a:p>
          <a:p>
            <a:pPr marL="990600" lvl="1" indent="-533400"/>
            <a:r>
              <a:rPr lang="en-CA" altLang="en-US" sz="2000">
                <a:cs typeface="Tahoma" panose="020B0604030504040204" pitchFamily="34" charset="0"/>
              </a:rPr>
              <a:t>Likely, you’ll notice some unnecessary subparts that have been hiding in the forest!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12F98CB-EE97-BA46-9744-931FE6978B38}"/>
              </a:ext>
            </a:extLst>
          </p:cNvPr>
          <p:cNvSpPr>
            <a:spLocks noGrp="1"/>
          </p:cNvSpPr>
          <p:nvPr>
            <p:ph type="sldNum" sz="quarter" idx="12"/>
          </p:nvPr>
        </p:nvSpPr>
        <p:spPr/>
        <p:txBody>
          <a:bodyPr/>
          <a:lstStyle/>
          <a:p>
            <a:fld id="{AE1CC8DE-CA5E-F84D-828C-1DD9ECD0894A}" type="slidenum">
              <a:rPr lang="en-US" altLang="en-US"/>
              <a:pPr/>
              <a:t>15</a:t>
            </a:fld>
            <a:r>
              <a:rPr lang="en-US" altLang="en-US"/>
              <a:t> / 46</a:t>
            </a:r>
          </a:p>
        </p:txBody>
      </p:sp>
      <p:sp>
        <p:nvSpPr>
          <p:cNvPr id="151554" name="Rectangle 2">
            <a:extLst>
              <a:ext uri="{FF2B5EF4-FFF2-40B4-BE49-F238E27FC236}">
                <a16:creationId xmlns:a16="http://schemas.microsoft.com/office/drawing/2014/main" id="{C4F7A953-35E0-B644-8AD5-E449D60C0F89}"/>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5603" name="Rectangle 3">
            <a:extLst>
              <a:ext uri="{FF2B5EF4-FFF2-40B4-BE49-F238E27FC236}">
                <a16:creationId xmlns:a16="http://schemas.microsoft.com/office/drawing/2014/main" id="{8B12CF67-F369-374B-9B3E-74BE08503FCE}"/>
              </a:ext>
            </a:extLst>
          </p:cNvPr>
          <p:cNvSpPr>
            <a:spLocks noGrp="1"/>
          </p:cNvSpPr>
          <p:nvPr>
            <p:ph type="body" idx="4294967295"/>
          </p:nvPr>
        </p:nvSpPr>
        <p:spPr>
          <a:xfrm>
            <a:off x="457200" y="1196975"/>
            <a:ext cx="8229600" cy="5203825"/>
          </a:xfrm>
        </p:spPr>
        <p:txBody>
          <a:bodyPr/>
          <a:lstStyle/>
          <a:p>
            <a:pPr marL="609600" indent="-609600"/>
            <a:r>
              <a:rPr lang="en-CA" altLang="en-US" sz="2400" i="1">
                <a:solidFill>
                  <a:srgbClr val="FF0000"/>
                </a:solidFill>
                <a:latin typeface="Impact" panose="020B0806030902050204" pitchFamily="34" charset="0"/>
                <a:cs typeface="Tahoma" panose="020B0604030504040204" pitchFamily="34" charset="0"/>
              </a:rPr>
              <a:t>Large class</a:t>
            </a:r>
          </a:p>
          <a:p>
            <a:pPr marL="990600" lvl="1" indent="-533400"/>
            <a:r>
              <a:rPr lang="en-CA" altLang="en-US" sz="2400">
                <a:cs typeface="Tahoma" panose="020B0604030504040204" pitchFamily="34" charset="0"/>
              </a:rPr>
              <a:t>Counter example:</a:t>
            </a:r>
          </a:p>
          <a:p>
            <a:pPr marL="1371600" lvl="2" indent="-457200"/>
            <a:r>
              <a:rPr lang="en-CA" altLang="en-US" sz="2000" b="1">
                <a:solidFill>
                  <a:srgbClr val="D60093"/>
                </a:solidFill>
                <a:cs typeface="Tahoma" panose="020B0604030504040204" pitchFamily="34" charset="0"/>
              </a:rPr>
              <a:t>Library classes</a:t>
            </a:r>
            <a:r>
              <a:rPr lang="en-CA" altLang="en-US" sz="2000">
                <a:cs typeface="Tahoma" panose="020B0604030504040204" pitchFamily="34" charset="0"/>
              </a:rPr>
              <a:t> often have large, fat interfaces (many methods, many parameters, lots of overloading)</a:t>
            </a:r>
          </a:p>
          <a:p>
            <a:pPr marL="1752600" lvl="3" indent="-381000"/>
            <a:r>
              <a:rPr lang="en-CA" altLang="en-US" sz="1800">
                <a:cs typeface="Tahoma" panose="020B0604030504040204" pitchFamily="34" charset="0"/>
              </a:rPr>
              <a:t>If the many methods exist </a:t>
            </a:r>
            <a:r>
              <a:rPr lang="en-CA" altLang="en-US" sz="1800" i="1">
                <a:solidFill>
                  <a:srgbClr val="2D1DA3"/>
                </a:solidFill>
                <a:cs typeface="Tahoma" panose="020B0604030504040204" pitchFamily="34" charset="0"/>
              </a:rPr>
              <a:t>for the purpose of flexibility</a:t>
            </a:r>
            <a:r>
              <a:rPr lang="en-CA" altLang="en-US" sz="1800">
                <a:cs typeface="Tahoma" panose="020B0604030504040204" pitchFamily="34" charset="0"/>
              </a:rPr>
              <a:t>, that’s OK in a library class.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26DEDBF-89FF-404C-ACC9-65F12FF40449}"/>
              </a:ext>
            </a:extLst>
          </p:cNvPr>
          <p:cNvSpPr>
            <a:spLocks noGrp="1"/>
          </p:cNvSpPr>
          <p:nvPr>
            <p:ph type="sldNum" sz="quarter" idx="12"/>
          </p:nvPr>
        </p:nvSpPr>
        <p:spPr/>
        <p:txBody>
          <a:bodyPr/>
          <a:lstStyle/>
          <a:p>
            <a:fld id="{A363DEB9-EA68-F14F-8247-9C0F0F33CE76}" type="slidenum">
              <a:rPr lang="en-US" altLang="en-US"/>
              <a:pPr/>
              <a:t>16</a:t>
            </a:fld>
            <a:r>
              <a:rPr lang="en-US" altLang="en-US"/>
              <a:t> / 46</a:t>
            </a:r>
          </a:p>
        </p:txBody>
      </p:sp>
      <p:sp>
        <p:nvSpPr>
          <p:cNvPr id="152578" name="Rectangle 2">
            <a:extLst>
              <a:ext uri="{FF2B5EF4-FFF2-40B4-BE49-F238E27FC236}">
                <a16:creationId xmlns:a16="http://schemas.microsoft.com/office/drawing/2014/main" id="{4BD53FEB-2DF9-354D-9FA5-DBB5FF7A87CE}"/>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6627" name="Rectangle 3">
            <a:extLst>
              <a:ext uri="{FF2B5EF4-FFF2-40B4-BE49-F238E27FC236}">
                <a16:creationId xmlns:a16="http://schemas.microsoft.com/office/drawing/2014/main" id="{2FB8B9DA-8CDC-5744-9376-C6C4AE40A5F8}"/>
              </a:ext>
            </a:extLst>
          </p:cNvPr>
          <p:cNvSpPr>
            <a:spLocks noGrp="1"/>
          </p:cNvSpPr>
          <p:nvPr>
            <p:ph type="body" idx="4294967295"/>
          </p:nvPr>
        </p:nvSpPr>
        <p:spPr>
          <a:xfrm>
            <a:off x="457200" y="1196975"/>
            <a:ext cx="8229600" cy="5203825"/>
          </a:xfrm>
        </p:spPr>
        <p:txBody>
          <a:bodyPr/>
          <a:lstStyle/>
          <a:p>
            <a:pPr marL="609600" indent="-609600"/>
            <a:r>
              <a:rPr lang="en-CA" altLang="en-US" sz="2400" i="1" dirty="0">
                <a:solidFill>
                  <a:srgbClr val="FF0000"/>
                </a:solidFill>
                <a:latin typeface="Impact" panose="020B0806030902050204" pitchFamily="34" charset="0"/>
                <a:cs typeface="Tahoma" panose="020B0604030504040204" pitchFamily="34" charset="0"/>
              </a:rPr>
              <a:t>Long parameter list</a:t>
            </a:r>
          </a:p>
          <a:p>
            <a:pPr marL="990600" lvl="1" indent="-533400"/>
            <a:r>
              <a:rPr lang="en-CA" altLang="en-US" sz="1600" dirty="0">
                <a:cs typeface="Tahoma" panose="020B0604030504040204" pitchFamily="34" charset="0"/>
              </a:rPr>
              <a:t>More than three or four parameters for a method</a:t>
            </a:r>
          </a:p>
          <a:p>
            <a:pPr marL="357188" indent="0">
              <a:buNone/>
            </a:pPr>
            <a:endParaRPr lang="en-CA" altLang="en-US" sz="2800" dirty="0">
              <a:cs typeface="Tahoma" panose="020B0604030504040204" pitchFamily="34" charset="0"/>
            </a:endParaRPr>
          </a:p>
        </p:txBody>
      </p:sp>
      <p:pic>
        <p:nvPicPr>
          <p:cNvPr id="2" name="Picture 1">
            <a:extLst>
              <a:ext uri="{FF2B5EF4-FFF2-40B4-BE49-F238E27FC236}">
                <a16:creationId xmlns:a16="http://schemas.microsoft.com/office/drawing/2014/main" id="{50F13751-EA3F-C34F-8564-0B621C3C6840}"/>
              </a:ext>
            </a:extLst>
          </p:cNvPr>
          <p:cNvPicPr>
            <a:picLocks noChangeAspect="1"/>
          </p:cNvPicPr>
          <p:nvPr/>
        </p:nvPicPr>
        <p:blipFill>
          <a:blip r:embed="rId2"/>
          <a:stretch>
            <a:fillRect/>
          </a:stretch>
        </p:blipFill>
        <p:spPr>
          <a:xfrm>
            <a:off x="1123950" y="2276872"/>
            <a:ext cx="6896100" cy="3822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26DEDBF-89FF-404C-ACC9-65F12FF40449}"/>
              </a:ext>
            </a:extLst>
          </p:cNvPr>
          <p:cNvSpPr>
            <a:spLocks noGrp="1"/>
          </p:cNvSpPr>
          <p:nvPr>
            <p:ph type="sldNum" sz="quarter" idx="12"/>
          </p:nvPr>
        </p:nvSpPr>
        <p:spPr/>
        <p:txBody>
          <a:bodyPr/>
          <a:lstStyle/>
          <a:p>
            <a:fld id="{A363DEB9-EA68-F14F-8247-9C0F0F33CE76}" type="slidenum">
              <a:rPr lang="en-US" altLang="en-US"/>
              <a:pPr/>
              <a:t>17</a:t>
            </a:fld>
            <a:r>
              <a:rPr lang="en-US" altLang="en-US"/>
              <a:t> / 46</a:t>
            </a:r>
          </a:p>
        </p:txBody>
      </p:sp>
      <p:sp>
        <p:nvSpPr>
          <p:cNvPr id="152578" name="Rectangle 2">
            <a:extLst>
              <a:ext uri="{FF2B5EF4-FFF2-40B4-BE49-F238E27FC236}">
                <a16:creationId xmlns:a16="http://schemas.microsoft.com/office/drawing/2014/main" id="{4BD53FEB-2DF9-354D-9FA5-DBB5FF7A87CE}"/>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6627" name="Rectangle 3">
            <a:extLst>
              <a:ext uri="{FF2B5EF4-FFF2-40B4-BE49-F238E27FC236}">
                <a16:creationId xmlns:a16="http://schemas.microsoft.com/office/drawing/2014/main" id="{2FB8B9DA-8CDC-5744-9376-C6C4AE40A5F8}"/>
              </a:ext>
            </a:extLst>
          </p:cNvPr>
          <p:cNvSpPr>
            <a:spLocks noGrp="1"/>
          </p:cNvSpPr>
          <p:nvPr>
            <p:ph type="body" idx="4294967295"/>
          </p:nvPr>
        </p:nvSpPr>
        <p:spPr>
          <a:xfrm>
            <a:off x="457200" y="1196975"/>
            <a:ext cx="8229600" cy="5203825"/>
          </a:xfrm>
        </p:spPr>
        <p:txBody>
          <a:bodyPr/>
          <a:lstStyle/>
          <a:p>
            <a:pPr marL="609600" indent="-609600"/>
            <a:r>
              <a:rPr lang="en-CA" altLang="en-US" sz="2400" i="1" dirty="0">
                <a:solidFill>
                  <a:srgbClr val="FF0000"/>
                </a:solidFill>
                <a:latin typeface="Impact" panose="020B0806030902050204" pitchFamily="34" charset="0"/>
                <a:cs typeface="Tahoma" panose="020B0604030504040204" pitchFamily="34" charset="0"/>
              </a:rPr>
              <a:t>Long parameter list</a:t>
            </a:r>
          </a:p>
          <a:p>
            <a:pPr marL="990600" lvl="1" indent="-533400"/>
            <a:r>
              <a:rPr lang="en-CA" altLang="en-US" sz="2400" dirty="0">
                <a:cs typeface="Tahoma" panose="020B0604030504040204" pitchFamily="34" charset="0"/>
              </a:rPr>
              <a:t>Long parameter lists make methods difficult for clients to understand</a:t>
            </a:r>
          </a:p>
          <a:p>
            <a:pPr marL="990600" lvl="1" indent="-533400"/>
            <a:r>
              <a:rPr lang="en-CA" altLang="en-US" sz="2400" dirty="0">
                <a:cs typeface="Tahoma" panose="020B0604030504040204" pitchFamily="34" charset="0"/>
              </a:rPr>
              <a:t>This is often a symptom of</a:t>
            </a:r>
          </a:p>
          <a:p>
            <a:pPr marL="1371600" lvl="2" indent="-457200"/>
            <a:r>
              <a:rPr lang="en-CA" altLang="en-US" sz="2000" dirty="0">
                <a:cs typeface="Tahoma" panose="020B0604030504040204" pitchFamily="34" charset="0"/>
              </a:rPr>
              <a:t>Trying to do too much</a:t>
            </a:r>
          </a:p>
          <a:p>
            <a:pPr marL="1371600" lvl="2" indent="-457200"/>
            <a:r>
              <a:rPr lang="en-CA" altLang="en-US" sz="2000" dirty="0">
                <a:cs typeface="Tahoma" panose="020B0604030504040204" pitchFamily="34" charset="0"/>
              </a:rPr>
              <a:t>with too many disparate subparts</a:t>
            </a:r>
          </a:p>
          <a:p>
            <a:pPr marL="1371600" lvl="2" indent="-457200"/>
            <a:endParaRPr lang="en-CA" altLang="en-US" sz="2000" dirty="0">
              <a:cs typeface="Tahoma" panose="020B0604030504040204" pitchFamily="34" charset="0"/>
            </a:endParaRPr>
          </a:p>
          <a:p>
            <a:pPr marL="990600" lvl="1" indent="-533400"/>
            <a:r>
              <a:rPr lang="en-CA" altLang="en-US" sz="2400" dirty="0">
                <a:cs typeface="Tahoma" panose="020B0604030504040204" pitchFamily="34" charset="0"/>
              </a:rPr>
              <a:t>In the old days, structured programming taught the use of parameterization as a cure for global variables.</a:t>
            </a:r>
          </a:p>
          <a:p>
            <a:pPr marL="1592263" lvl="3" indent="-457200"/>
            <a:r>
              <a:rPr lang="en-CA" altLang="en-US" sz="1600" dirty="0">
                <a:cs typeface="Tahoma" panose="020B0604030504040204" pitchFamily="34" charset="0"/>
              </a:rPr>
              <a:t>With OOP, objects have mini-islands of state that can be reasonably treated as “global” to the methods (yet are still hidden from the rest of the program).</a:t>
            </a:r>
          </a:p>
          <a:p>
            <a:pPr marL="357188" indent="0">
              <a:buNone/>
            </a:pPr>
            <a:endParaRPr lang="en-CA" altLang="en-US" sz="2800" dirty="0">
              <a:cs typeface="Tahoma" panose="020B0604030504040204" pitchFamily="34" charset="0"/>
            </a:endParaRPr>
          </a:p>
        </p:txBody>
      </p:sp>
    </p:spTree>
    <p:extLst>
      <p:ext uri="{BB962C8B-B14F-4D97-AF65-F5344CB8AC3E}">
        <p14:creationId xmlns:p14="http://schemas.microsoft.com/office/powerpoint/2010/main" val="328306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2D6B3F7-CCDB-734C-8E06-CAEAFF5C3E1A}"/>
              </a:ext>
            </a:extLst>
          </p:cNvPr>
          <p:cNvSpPr>
            <a:spLocks noGrp="1"/>
          </p:cNvSpPr>
          <p:nvPr>
            <p:ph type="sldNum" sz="quarter" idx="12"/>
          </p:nvPr>
        </p:nvSpPr>
        <p:spPr/>
        <p:txBody>
          <a:bodyPr/>
          <a:lstStyle/>
          <a:p>
            <a:fld id="{DA536577-048C-A74A-8914-52DA715931C7}" type="slidenum">
              <a:rPr lang="en-US" altLang="en-US"/>
              <a:pPr/>
              <a:t>18</a:t>
            </a:fld>
            <a:r>
              <a:rPr lang="en-US" altLang="en-US"/>
              <a:t> / 46</a:t>
            </a:r>
          </a:p>
        </p:txBody>
      </p:sp>
      <p:sp>
        <p:nvSpPr>
          <p:cNvPr id="154626" name="Rectangle 2">
            <a:extLst>
              <a:ext uri="{FF2B5EF4-FFF2-40B4-BE49-F238E27FC236}">
                <a16:creationId xmlns:a16="http://schemas.microsoft.com/office/drawing/2014/main" id="{F3A54C5A-FDDE-344B-AFE9-C158157A1F1D}"/>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8675" name="Rectangle 3">
            <a:extLst>
              <a:ext uri="{FF2B5EF4-FFF2-40B4-BE49-F238E27FC236}">
                <a16:creationId xmlns:a16="http://schemas.microsoft.com/office/drawing/2014/main" id="{1A17C478-C685-BF4A-AED7-789CFA187AE2}"/>
              </a:ext>
            </a:extLst>
          </p:cNvPr>
          <p:cNvSpPr>
            <a:spLocks noGrp="1"/>
          </p:cNvSpPr>
          <p:nvPr>
            <p:ph type="body" idx="4294967295"/>
          </p:nvPr>
        </p:nvSpPr>
        <p:spPr>
          <a:xfrm>
            <a:off x="457200" y="1196975"/>
            <a:ext cx="8229600" cy="2376041"/>
          </a:xfrm>
        </p:spPr>
        <p:txBody>
          <a:bodyPr/>
          <a:lstStyle/>
          <a:p>
            <a:pPr marL="990600" lvl="1" indent="-533400"/>
            <a:endParaRPr lang="en-CA" altLang="en-US" sz="2000" dirty="0">
              <a:solidFill>
                <a:srgbClr val="2D1DA3"/>
              </a:solidFill>
              <a:cs typeface="Tahoma" panose="020B0604030504040204" pitchFamily="34" charset="0"/>
            </a:endParaRPr>
          </a:p>
          <a:p>
            <a:pPr marL="990600" lvl="1" indent="-533400"/>
            <a:endParaRPr lang="en-CA" altLang="en-US" sz="2000" dirty="0">
              <a:solidFill>
                <a:srgbClr val="2D1DA3"/>
              </a:solidFill>
              <a:cs typeface="Tahoma" panose="020B0604030504040204" pitchFamily="34" charset="0"/>
            </a:endParaRPr>
          </a:p>
          <a:p>
            <a:pPr marL="990600" lvl="1" indent="-533400"/>
            <a:endParaRPr lang="en-CA" altLang="en-US" sz="2000" dirty="0">
              <a:solidFill>
                <a:srgbClr val="2D1DA3"/>
              </a:solidFill>
              <a:cs typeface="Tahoma" panose="020B0604030504040204" pitchFamily="34" charset="0"/>
            </a:endParaRPr>
          </a:p>
          <a:p>
            <a:pPr marL="990600" lvl="1" indent="-533400"/>
            <a:endParaRPr lang="en-CA" altLang="en-US" sz="2000" dirty="0">
              <a:solidFill>
                <a:srgbClr val="2D1DA3"/>
              </a:solidFill>
              <a:cs typeface="Tahoma" panose="020B0604030504040204" pitchFamily="34" charset="0"/>
            </a:endParaRPr>
          </a:p>
          <a:p>
            <a:pPr marL="990600" lvl="1" indent="-533400"/>
            <a:endParaRPr lang="en-CA" altLang="en-US" sz="2000" dirty="0">
              <a:solidFill>
                <a:srgbClr val="2D1DA3"/>
              </a:solidFill>
              <a:cs typeface="Tahoma" panose="020B0604030504040204" pitchFamily="34" charset="0"/>
            </a:endParaRPr>
          </a:p>
          <a:p>
            <a:pPr marL="990600" lvl="1" indent="-533400"/>
            <a:endParaRPr lang="en-CA" altLang="en-US" sz="2000" dirty="0">
              <a:solidFill>
                <a:srgbClr val="2D1DA3"/>
              </a:solidFill>
              <a:cs typeface="Tahoma" panose="020B0604030504040204" pitchFamily="34" charset="0"/>
            </a:endParaRPr>
          </a:p>
          <a:p>
            <a:pPr marL="990600" lvl="1" indent="-533400"/>
            <a:endParaRPr lang="en-CA" altLang="en-US" sz="2000" dirty="0">
              <a:solidFill>
                <a:srgbClr val="2D1DA3"/>
              </a:solidFill>
              <a:cs typeface="Tahoma" panose="020B0604030504040204" pitchFamily="34" charset="0"/>
            </a:endParaRPr>
          </a:p>
          <a:p>
            <a:pPr marL="457200" lvl="1" indent="0">
              <a:buNone/>
            </a:pPr>
            <a:endParaRPr lang="en-CA" altLang="en-US" sz="2000" dirty="0">
              <a:solidFill>
                <a:srgbClr val="2D1DA3"/>
              </a:solidFill>
              <a:cs typeface="Tahoma" panose="020B0604030504040204" pitchFamily="34" charset="0"/>
            </a:endParaRPr>
          </a:p>
          <a:p>
            <a:pPr marL="457200" lvl="1" indent="0">
              <a:buNone/>
            </a:pPr>
            <a:r>
              <a:rPr lang="en-CA" altLang="en-US" sz="2000" b="1" dirty="0">
                <a:solidFill>
                  <a:srgbClr val="2D1DA3"/>
                </a:solidFill>
                <a:cs typeface="Tahoma" panose="020B0604030504040204" pitchFamily="34" charset="0"/>
              </a:rPr>
              <a:t>Solutions to Long Parameter List</a:t>
            </a:r>
          </a:p>
          <a:p>
            <a:pPr marL="1371600" lvl="2" indent="-457200"/>
            <a:r>
              <a:rPr lang="en-CA" altLang="en-US" sz="1800" dirty="0">
                <a:cs typeface="Tahoma" panose="020B0604030504040204" pitchFamily="34" charset="0"/>
              </a:rPr>
              <a:t>Trying to do too much?</a:t>
            </a:r>
          </a:p>
          <a:p>
            <a:pPr marL="1752600" lvl="3" indent="-381000"/>
            <a:r>
              <a:rPr lang="en-CA" altLang="en-US" sz="1600" dirty="0">
                <a:cs typeface="Tahoma" panose="020B0604030504040204" pitchFamily="34" charset="0"/>
              </a:rPr>
              <a:t>Break up into sub-tasks</a:t>
            </a:r>
          </a:p>
          <a:p>
            <a:pPr marL="2209800" lvl="4" indent="-381000">
              <a:buFont typeface="Wingdings 3" pitchFamily="2" charset="2"/>
              <a:buNone/>
            </a:pPr>
            <a:r>
              <a:rPr lang="en-CA" altLang="en-US" sz="1600" b="1" i="1" dirty="0">
                <a:solidFill>
                  <a:srgbClr val="33CC33"/>
                </a:solidFill>
                <a:latin typeface="Comic Sans MS" panose="030F0902030302020204" pitchFamily="66" charset="0"/>
                <a:cs typeface="Tahoma" panose="020B0604030504040204" pitchFamily="34" charset="0"/>
              </a:rPr>
              <a:t>(Extract method)</a:t>
            </a:r>
            <a:endParaRPr lang="en-CA" altLang="en-US" sz="1800" dirty="0">
              <a:cs typeface="Tahoma" panose="020B0604030504040204" pitchFamily="34" charset="0"/>
            </a:endParaRPr>
          </a:p>
          <a:p>
            <a:pPr marL="1371600" lvl="2" indent="-457200"/>
            <a:r>
              <a:rPr lang="en-CA" altLang="en-US" sz="1800" dirty="0">
                <a:cs typeface="Tahoma" panose="020B0604030504040204" pitchFamily="34" charset="0"/>
              </a:rPr>
              <a:t>… with too many disparate subparts?</a:t>
            </a:r>
          </a:p>
          <a:p>
            <a:pPr marL="1752600" lvl="3" indent="-381000"/>
            <a:r>
              <a:rPr lang="en-CA" altLang="en-US" sz="1600" dirty="0">
                <a:cs typeface="Tahoma" panose="020B0604030504040204" pitchFamily="34" charset="0"/>
              </a:rPr>
              <a:t>Gather up parameters into aggregate subparts</a:t>
            </a:r>
          </a:p>
          <a:p>
            <a:pPr marL="1752600" lvl="3" indent="-381000"/>
            <a:r>
              <a:rPr lang="en-CA" altLang="en-US" sz="1600" dirty="0">
                <a:cs typeface="Tahoma" panose="020B0604030504040204" pitchFamily="34" charset="0"/>
              </a:rPr>
              <a:t>Your method interfaces will be much easier to understand!</a:t>
            </a:r>
          </a:p>
          <a:p>
            <a:pPr marL="2209800" lvl="4" indent="-381000">
              <a:buFont typeface="Wingdings 3" pitchFamily="2" charset="2"/>
              <a:buNone/>
            </a:pPr>
            <a:r>
              <a:rPr lang="en-CA" altLang="en-US" sz="1600" b="1" i="1" dirty="0">
                <a:solidFill>
                  <a:srgbClr val="33CC33"/>
                </a:solidFill>
                <a:latin typeface="Comic Sans MS" panose="030F0902030302020204" pitchFamily="66" charset="0"/>
                <a:cs typeface="Tahoma" panose="020B0604030504040204" pitchFamily="34" charset="0"/>
              </a:rPr>
              <a:t>(Preserve whole object, introduce parameter object)</a:t>
            </a:r>
          </a:p>
        </p:txBody>
      </p:sp>
      <p:pic>
        <p:nvPicPr>
          <p:cNvPr id="2" name="Picture 1">
            <a:extLst>
              <a:ext uri="{FF2B5EF4-FFF2-40B4-BE49-F238E27FC236}">
                <a16:creationId xmlns:a16="http://schemas.microsoft.com/office/drawing/2014/main" id="{3B6C453A-2F67-4743-8E0A-6D5042B455E8}"/>
              </a:ext>
            </a:extLst>
          </p:cNvPr>
          <p:cNvPicPr>
            <a:picLocks noChangeAspect="1"/>
          </p:cNvPicPr>
          <p:nvPr/>
        </p:nvPicPr>
        <p:blipFill>
          <a:blip r:embed="rId2"/>
          <a:stretch>
            <a:fillRect/>
          </a:stretch>
        </p:blipFill>
        <p:spPr>
          <a:xfrm>
            <a:off x="2639895" y="260648"/>
            <a:ext cx="6316086" cy="37896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8371412-AE89-194D-A244-A2BBD8F75E83}"/>
              </a:ext>
            </a:extLst>
          </p:cNvPr>
          <p:cNvSpPr>
            <a:spLocks noGrp="1"/>
          </p:cNvSpPr>
          <p:nvPr>
            <p:ph type="sldNum" sz="quarter" idx="12"/>
          </p:nvPr>
        </p:nvSpPr>
        <p:spPr/>
        <p:txBody>
          <a:bodyPr/>
          <a:lstStyle/>
          <a:p>
            <a:fld id="{89775C6F-67ED-B349-BB7D-1D0A30195D42}" type="slidenum">
              <a:rPr lang="en-US" altLang="en-US"/>
              <a:pPr/>
              <a:t>19</a:t>
            </a:fld>
            <a:r>
              <a:rPr lang="en-US" altLang="en-US"/>
              <a:t> / 46</a:t>
            </a:r>
          </a:p>
        </p:txBody>
      </p:sp>
      <p:sp>
        <p:nvSpPr>
          <p:cNvPr id="155650" name="Rectangle 2">
            <a:extLst>
              <a:ext uri="{FF2B5EF4-FFF2-40B4-BE49-F238E27FC236}">
                <a16:creationId xmlns:a16="http://schemas.microsoft.com/office/drawing/2014/main" id="{29B5C729-A422-AA43-9B0F-A6A42E398C60}"/>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29699" name="Rectangle 3">
            <a:extLst>
              <a:ext uri="{FF2B5EF4-FFF2-40B4-BE49-F238E27FC236}">
                <a16:creationId xmlns:a16="http://schemas.microsoft.com/office/drawing/2014/main" id="{DEDA2ACD-A205-7740-BC02-24407DA03BD3}"/>
              </a:ext>
            </a:extLst>
          </p:cNvPr>
          <p:cNvSpPr>
            <a:spLocks noGrp="1"/>
          </p:cNvSpPr>
          <p:nvPr>
            <p:ph type="body" idx="4294967295"/>
          </p:nvPr>
        </p:nvSpPr>
        <p:spPr>
          <a:xfrm>
            <a:off x="0" y="1247462"/>
            <a:ext cx="6660231" cy="5458138"/>
          </a:xfrm>
        </p:spPr>
        <p:txBody>
          <a:bodyPr/>
          <a:lstStyle/>
          <a:p>
            <a:pPr marL="0" indent="0">
              <a:lnSpc>
                <a:spcPct val="90000"/>
              </a:lnSpc>
              <a:buNone/>
            </a:pPr>
            <a:r>
              <a:rPr lang="en-CA" altLang="en-US" sz="2400" i="1" dirty="0">
                <a:solidFill>
                  <a:srgbClr val="FF0000"/>
                </a:solidFill>
                <a:latin typeface="Impact" panose="020B0806030902050204" pitchFamily="34" charset="0"/>
                <a:cs typeface="Tahoma" panose="020B0604030504040204" pitchFamily="34" charset="0"/>
              </a:rPr>
              <a:t>Divergent change</a:t>
            </a:r>
          </a:p>
          <a:p>
            <a:pPr marL="990600" lvl="1" indent="-533400">
              <a:lnSpc>
                <a:spcPct val="90000"/>
              </a:lnSpc>
            </a:pPr>
            <a:r>
              <a:rPr lang="en-CA" altLang="en-US" sz="2000" dirty="0">
                <a:cs typeface="Tahoma" panose="020B0604030504040204" pitchFamily="34" charset="0"/>
              </a:rPr>
              <a:t>Occurs when one class is commonly changed in different ways for different reasons</a:t>
            </a:r>
          </a:p>
          <a:p>
            <a:pPr marL="990600" lvl="1" indent="-533400">
              <a:lnSpc>
                <a:spcPct val="90000"/>
              </a:lnSpc>
            </a:pPr>
            <a:r>
              <a:rPr lang="en-CA" altLang="en-US" sz="2000" dirty="0">
                <a:cs typeface="Tahoma" panose="020B0604030504040204" pitchFamily="34" charset="0"/>
              </a:rPr>
              <a:t>Likely, this class is trying to do too much and contains too many unrelated subparts</a:t>
            </a:r>
          </a:p>
          <a:p>
            <a:pPr marL="1371600" lvl="2" indent="-457200">
              <a:lnSpc>
                <a:spcPct val="90000"/>
              </a:lnSpc>
            </a:pPr>
            <a:r>
              <a:rPr lang="en-CA" altLang="en-US" sz="1800" i="1" dirty="0">
                <a:cs typeface="Tahoma" panose="020B0604030504040204" pitchFamily="34" charset="0"/>
              </a:rPr>
              <a:t>Similar to the code smell ???</a:t>
            </a:r>
          </a:p>
          <a:p>
            <a:pPr marL="1371600" lvl="2" indent="-457200">
              <a:lnSpc>
                <a:spcPct val="90000"/>
              </a:lnSpc>
            </a:pPr>
            <a:endParaRPr lang="en-CA" altLang="en-US" sz="1800" i="1" dirty="0">
              <a:cs typeface="Tahoma" panose="020B0604030504040204" pitchFamily="34" charset="0"/>
            </a:endParaRPr>
          </a:p>
          <a:p>
            <a:pPr marL="990600" lvl="1" indent="-533400">
              <a:lnSpc>
                <a:spcPct val="90000"/>
              </a:lnSpc>
            </a:pPr>
            <a:r>
              <a:rPr lang="en-CA" altLang="en-US" sz="2000" dirty="0">
                <a:cs typeface="Tahoma" panose="020B0604030504040204" pitchFamily="34" charset="0"/>
              </a:rPr>
              <a:t>Over time, some classes develop a “</a:t>
            </a:r>
            <a:r>
              <a:rPr lang="en-CA" altLang="en-US" sz="2000" dirty="0">
                <a:solidFill>
                  <a:srgbClr val="002060"/>
                </a:solidFill>
                <a:cs typeface="Tahoma" panose="020B0604030504040204" pitchFamily="34" charset="0"/>
              </a:rPr>
              <a:t>God Complex</a:t>
            </a:r>
            <a:r>
              <a:rPr lang="en-CA" altLang="en-US" sz="2000" dirty="0">
                <a:cs typeface="Tahoma" panose="020B0604030504040204" pitchFamily="34" charset="0"/>
              </a:rPr>
              <a:t>”</a:t>
            </a:r>
          </a:p>
          <a:p>
            <a:pPr marL="1371600" lvl="2" indent="-457200">
              <a:lnSpc>
                <a:spcPct val="90000"/>
              </a:lnSpc>
            </a:pPr>
            <a:r>
              <a:rPr lang="en-CA" altLang="en-US" sz="1800" dirty="0">
                <a:cs typeface="Tahoma" panose="020B0604030504040204" pitchFamily="34" charset="0"/>
              </a:rPr>
              <a:t>They acquires details/ownership of subparts that rightly belong elsewhere</a:t>
            </a:r>
          </a:p>
          <a:p>
            <a:pPr marL="990600" lvl="1" indent="-533400">
              <a:lnSpc>
                <a:spcPct val="90000"/>
              </a:lnSpc>
            </a:pPr>
            <a:r>
              <a:rPr lang="en-CA" altLang="en-US" sz="2000" dirty="0">
                <a:cs typeface="Tahoma" panose="020B0604030504040204" pitchFamily="34" charset="0"/>
              </a:rPr>
              <a:t>This is a sign of </a:t>
            </a:r>
            <a:r>
              <a:rPr lang="en-CA" altLang="en-US" sz="2000" i="1" dirty="0">
                <a:solidFill>
                  <a:srgbClr val="FF0000"/>
                </a:solidFill>
                <a:cs typeface="Tahoma" panose="020B0604030504040204" pitchFamily="34" charset="0"/>
              </a:rPr>
              <a:t>poor cohesion</a:t>
            </a:r>
          </a:p>
          <a:p>
            <a:pPr marL="1371600" lvl="2" indent="-457200">
              <a:lnSpc>
                <a:spcPct val="90000"/>
              </a:lnSpc>
            </a:pPr>
            <a:r>
              <a:rPr lang="en-CA" altLang="en-US" sz="1800" dirty="0">
                <a:cs typeface="Tahoma" panose="020B0604030504040204" pitchFamily="34" charset="0"/>
              </a:rPr>
              <a:t>Unrelated elements in the same container</a:t>
            </a:r>
          </a:p>
          <a:p>
            <a:pPr marL="990600" lvl="1" indent="-533400">
              <a:lnSpc>
                <a:spcPct val="90000"/>
              </a:lnSpc>
            </a:pPr>
            <a:endParaRPr lang="en-CA" altLang="en-US" sz="2000" dirty="0">
              <a:solidFill>
                <a:srgbClr val="2D1DA3"/>
              </a:solidFill>
              <a:cs typeface="Tahoma" panose="020B0604030504040204" pitchFamily="34" charset="0"/>
            </a:endParaRPr>
          </a:p>
          <a:p>
            <a:pPr marL="990600" lvl="1" indent="-533400">
              <a:lnSpc>
                <a:spcPct val="90000"/>
              </a:lnSpc>
            </a:pPr>
            <a:endParaRPr lang="en-CA" altLang="en-US" sz="2000" dirty="0">
              <a:solidFill>
                <a:srgbClr val="2D1DA3"/>
              </a:solidFill>
              <a:cs typeface="Tahoma" panose="020B0604030504040204" pitchFamily="34" charset="0"/>
            </a:endParaRPr>
          </a:p>
          <a:p>
            <a:pPr marL="990600" lvl="1" indent="-533400">
              <a:lnSpc>
                <a:spcPct val="90000"/>
              </a:lnSpc>
            </a:pPr>
            <a:r>
              <a:rPr lang="en-CA" altLang="en-US" sz="2000" dirty="0">
                <a:solidFill>
                  <a:srgbClr val="2D1DA3"/>
                </a:solidFill>
                <a:cs typeface="Tahoma" panose="020B0604030504040204" pitchFamily="34" charset="0"/>
              </a:rPr>
              <a:t>Solution:</a:t>
            </a:r>
          </a:p>
          <a:p>
            <a:pPr marL="1371600" lvl="2" indent="-457200">
              <a:lnSpc>
                <a:spcPct val="90000"/>
              </a:lnSpc>
            </a:pPr>
            <a:r>
              <a:rPr lang="en-CA" altLang="en-US" sz="1800" dirty="0">
                <a:cs typeface="Tahoma" panose="020B0604030504040204" pitchFamily="34" charset="0"/>
              </a:rPr>
              <a:t>Break it up, reshuffle, reconsider relationships and responsibilities </a:t>
            </a:r>
            <a:r>
              <a:rPr lang="en-CA" altLang="en-US" sz="1800" b="1" i="1" dirty="0">
                <a:solidFill>
                  <a:srgbClr val="33CC33"/>
                </a:solidFill>
                <a:latin typeface="Comic Sans MS" panose="030F0902030302020204" pitchFamily="66" charset="0"/>
                <a:cs typeface="Tahoma" panose="020B0604030504040204" pitchFamily="34" charset="0"/>
              </a:rPr>
              <a:t>(Extract class)</a:t>
            </a:r>
          </a:p>
        </p:txBody>
      </p:sp>
      <p:pic>
        <p:nvPicPr>
          <p:cNvPr id="2" name="Picture 1">
            <a:extLst>
              <a:ext uri="{FF2B5EF4-FFF2-40B4-BE49-F238E27FC236}">
                <a16:creationId xmlns:a16="http://schemas.microsoft.com/office/drawing/2014/main" id="{513722C8-58D2-A840-BC6E-284AE7DE16E3}"/>
              </a:ext>
            </a:extLst>
          </p:cNvPr>
          <p:cNvPicPr>
            <a:picLocks noChangeAspect="1"/>
          </p:cNvPicPr>
          <p:nvPr/>
        </p:nvPicPr>
        <p:blipFill>
          <a:blip r:embed="rId3"/>
          <a:stretch>
            <a:fillRect/>
          </a:stretch>
        </p:blipFill>
        <p:spPr>
          <a:xfrm>
            <a:off x="5868144" y="1247462"/>
            <a:ext cx="3635896" cy="2181538"/>
          </a:xfrm>
          <a:prstGeom prst="rect">
            <a:avLst/>
          </a:prstGeom>
        </p:spPr>
      </p:pic>
      <p:pic>
        <p:nvPicPr>
          <p:cNvPr id="3" name="Picture 2">
            <a:extLst>
              <a:ext uri="{FF2B5EF4-FFF2-40B4-BE49-F238E27FC236}">
                <a16:creationId xmlns:a16="http://schemas.microsoft.com/office/drawing/2014/main" id="{64B06A6C-9C96-3A45-B905-86C50F6D8590}"/>
              </a:ext>
            </a:extLst>
          </p:cNvPr>
          <p:cNvPicPr>
            <a:picLocks noChangeAspect="1"/>
          </p:cNvPicPr>
          <p:nvPr/>
        </p:nvPicPr>
        <p:blipFill>
          <a:blip r:embed="rId4"/>
          <a:stretch>
            <a:fillRect/>
          </a:stretch>
        </p:blipFill>
        <p:spPr>
          <a:xfrm>
            <a:off x="5536364" y="3933056"/>
            <a:ext cx="3788164" cy="2272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699">
                                            <p:txEl>
                                              <p:pRg st="11" end="11"/>
                                            </p:txEl>
                                          </p:spTgt>
                                        </p:tgtEl>
                                        <p:attrNameLst>
                                          <p:attrName>style.visibility</p:attrName>
                                        </p:attrNameLst>
                                      </p:cBhvr>
                                      <p:to>
                                        <p:strVal val="visible"/>
                                      </p:to>
                                    </p:set>
                                    <p:animEffect transition="in" filter="checkerboard(across)">
                                      <p:cBhvr>
                                        <p:cTn id="7" dur="500"/>
                                        <p:tgtEl>
                                          <p:spTgt spid="29699">
                                            <p:txEl>
                                              <p:pRg st="11" end="1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9699">
                                            <p:txEl>
                                              <p:pRg st="12" end="12"/>
                                            </p:txEl>
                                          </p:spTgt>
                                        </p:tgtEl>
                                        <p:attrNameLst>
                                          <p:attrName>style.visibility</p:attrName>
                                        </p:attrNameLst>
                                      </p:cBhvr>
                                      <p:to>
                                        <p:strVal val="visible"/>
                                      </p:to>
                                    </p:set>
                                    <p:animEffect transition="in" filter="checkerboard(across)">
                                      <p:cBhvr>
                                        <p:cTn id="10" dur="500"/>
                                        <p:tgtEl>
                                          <p:spTgt spid="29699">
                                            <p:txEl>
                                              <p:pRg st="12" end="1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34D1488-63FC-A142-A52A-0C3012BB95E2}"/>
              </a:ext>
            </a:extLst>
          </p:cNvPr>
          <p:cNvSpPr>
            <a:spLocks noGrp="1"/>
          </p:cNvSpPr>
          <p:nvPr>
            <p:ph type="sldNum" sz="quarter" idx="12"/>
          </p:nvPr>
        </p:nvSpPr>
        <p:spPr/>
        <p:txBody>
          <a:bodyPr/>
          <a:lstStyle/>
          <a:p>
            <a:fld id="{12E0CA89-A719-5048-A18C-1ADD408254E2}" type="slidenum">
              <a:rPr lang="en-US" altLang="en-US"/>
              <a:pPr/>
              <a:t>2</a:t>
            </a:fld>
            <a:r>
              <a:rPr lang="en-US" altLang="en-US"/>
              <a:t> / 46</a:t>
            </a:r>
          </a:p>
        </p:txBody>
      </p:sp>
      <p:sp>
        <p:nvSpPr>
          <p:cNvPr id="104450" name="Title 1">
            <a:extLst>
              <a:ext uri="{FF2B5EF4-FFF2-40B4-BE49-F238E27FC236}">
                <a16:creationId xmlns:a16="http://schemas.microsoft.com/office/drawing/2014/main" id="{88EDBB02-BDC4-C748-BE65-EA68780FC3B5}"/>
              </a:ext>
            </a:extLst>
          </p:cNvPr>
          <p:cNvSpPr>
            <a:spLocks noGrp="1"/>
          </p:cNvSpPr>
          <p:nvPr>
            <p:ph type="title" idx="4294967295"/>
          </p:nvPr>
        </p:nvSpPr>
        <p:spPr bwMode="auto">
          <a:xfrm>
            <a:off x="457200" y="152400"/>
            <a:ext cx="8229600" cy="755650"/>
          </a:xfrm>
        </p:spPr>
        <p:txBody>
          <a:bodyPr wrap="square" lIns="45720" rIns="45720" numCol="1" anchorCtr="0" compatLnSpc="1">
            <a:prstTxWarp prst="textNoShape">
              <a:avLst/>
            </a:prstTxWarp>
            <a:normAutofit fontScale="90000"/>
          </a:bodyPr>
          <a:lstStyle/>
          <a:p>
            <a:pPr>
              <a:defRPr/>
            </a:pPr>
            <a:r>
              <a:rPr lang="en-CA">
                <a:cs typeface="Tahoma" pitchFamily="34" charset="0"/>
              </a:rPr>
              <a:t>What is Code Refactoring</a:t>
            </a:r>
          </a:p>
        </p:txBody>
      </p:sp>
      <p:sp>
        <p:nvSpPr>
          <p:cNvPr id="13315" name="Content Placeholder 2">
            <a:extLst>
              <a:ext uri="{FF2B5EF4-FFF2-40B4-BE49-F238E27FC236}">
                <a16:creationId xmlns:a16="http://schemas.microsoft.com/office/drawing/2014/main" id="{83F90BA0-86BA-2B44-91A6-394B53E2DAF7}"/>
              </a:ext>
            </a:extLst>
          </p:cNvPr>
          <p:cNvSpPr>
            <a:spLocks noGrp="1"/>
          </p:cNvSpPr>
          <p:nvPr>
            <p:ph idx="4294967295"/>
          </p:nvPr>
        </p:nvSpPr>
        <p:spPr>
          <a:xfrm>
            <a:off x="457200" y="1196975"/>
            <a:ext cx="8218488" cy="5203825"/>
          </a:xfrm>
        </p:spPr>
        <p:txBody>
          <a:bodyPr/>
          <a:lstStyle/>
          <a:p>
            <a:pPr marL="419100" indent="-382588" algn="just"/>
            <a:r>
              <a:rPr lang="en-CA" altLang="en-US">
                <a:cs typeface="Tahoma" panose="020B0604030504040204" pitchFamily="34" charset="0"/>
              </a:rPr>
              <a:t>“... Process of changing a software system in such a way that it </a:t>
            </a:r>
            <a:r>
              <a:rPr lang="en-CA" altLang="en-US">
                <a:solidFill>
                  <a:srgbClr val="FF0000"/>
                </a:solidFill>
                <a:cs typeface="Tahoma" panose="020B0604030504040204" pitchFamily="34" charset="0"/>
              </a:rPr>
              <a:t>does not alter the</a:t>
            </a:r>
            <a:r>
              <a:rPr lang="en-CA" altLang="en-US">
                <a:cs typeface="Tahoma" panose="020B0604030504040204" pitchFamily="34" charset="0"/>
              </a:rPr>
              <a:t> </a:t>
            </a:r>
            <a:r>
              <a:rPr lang="en-CA" altLang="en-US">
                <a:solidFill>
                  <a:srgbClr val="FF0000"/>
                </a:solidFill>
                <a:cs typeface="Tahoma" panose="020B0604030504040204" pitchFamily="34" charset="0"/>
              </a:rPr>
              <a:t>external behaviour</a:t>
            </a:r>
            <a:r>
              <a:rPr lang="en-CA" altLang="en-US">
                <a:cs typeface="Tahoma" panose="020B0604030504040204" pitchFamily="34" charset="0"/>
              </a:rPr>
              <a:t> of the code yet </a:t>
            </a:r>
            <a:r>
              <a:rPr lang="en-CA" altLang="en-US">
                <a:solidFill>
                  <a:srgbClr val="2D1DA3"/>
                </a:solidFill>
                <a:cs typeface="Tahoma" panose="020B0604030504040204" pitchFamily="34" charset="0"/>
              </a:rPr>
              <a:t>improves its</a:t>
            </a:r>
            <a:r>
              <a:rPr lang="en-CA" altLang="en-US">
                <a:cs typeface="Tahoma" panose="020B0604030504040204" pitchFamily="34" charset="0"/>
              </a:rPr>
              <a:t> </a:t>
            </a:r>
            <a:r>
              <a:rPr lang="en-CA" altLang="en-US">
                <a:solidFill>
                  <a:srgbClr val="2D1DA3"/>
                </a:solidFill>
                <a:cs typeface="Tahoma" panose="020B0604030504040204" pitchFamily="34" charset="0"/>
              </a:rPr>
              <a:t>internal structure</a:t>
            </a:r>
            <a:r>
              <a:rPr lang="en-CA" altLang="en-US">
                <a:cs typeface="Tahoma" panose="020B0604030504040204" pitchFamily="34" charset="0"/>
              </a:rPr>
              <a:t>.” – Folwer.</a:t>
            </a:r>
          </a:p>
          <a:p>
            <a:pPr marL="419100" indent="-382588" algn="just"/>
            <a:endParaRPr lang="en-CA" altLang="en-US">
              <a:cs typeface="Tahoma" panose="020B0604030504040204" pitchFamily="34" charset="0"/>
            </a:endParaRPr>
          </a:p>
          <a:p>
            <a:pPr marL="419100" indent="-382588" algn="just"/>
            <a:r>
              <a:rPr lang="en-CA" altLang="en-US">
                <a:cs typeface="Tahoma" panose="020B0604030504040204" pitchFamily="34" charset="0"/>
              </a:rPr>
              <a:t>Simply put, it is just </a:t>
            </a:r>
            <a:r>
              <a:rPr lang="en-CA" altLang="en-US">
                <a:solidFill>
                  <a:srgbClr val="FF0000"/>
                </a:solidFill>
                <a:cs typeface="Tahoma" panose="020B0604030504040204" pitchFamily="34" charset="0"/>
              </a:rPr>
              <a:t>cleaning up</a:t>
            </a:r>
            <a:r>
              <a:rPr lang="en-CA" altLang="en-US">
                <a:cs typeface="Tahoma" panose="020B0604030504040204" pitchFamily="34" charset="0"/>
              </a:rPr>
              <a:t> your code</a:t>
            </a:r>
          </a:p>
        </p:txBody>
      </p:sp>
      <p:sp>
        <p:nvSpPr>
          <p:cNvPr id="4" name="Slide Number Placeholder 3">
            <a:extLst>
              <a:ext uri="{FF2B5EF4-FFF2-40B4-BE49-F238E27FC236}">
                <a16:creationId xmlns:a16="http://schemas.microsoft.com/office/drawing/2014/main" id="{3491787B-8C27-BF42-A23F-3B5866165229}"/>
              </a:ext>
            </a:extLst>
          </p:cNvPr>
          <p:cNvSpPr txBox="1">
            <a:spLocks noGrp="1"/>
          </p:cNvSpPr>
          <p:nvPr/>
        </p:nvSpPr>
        <p:spPr>
          <a:xfrm>
            <a:off x="8153400" y="6421438"/>
            <a:ext cx="762000" cy="365125"/>
          </a:xfrm>
          <a:prstGeom prst="rect">
            <a:avLst/>
          </a:prstGeom>
          <a:noFill/>
        </p:spPr>
        <p:txBody>
          <a:bodyPr lIns="0" tIns="0" rIns="0" bIns="0"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DFC69EEC-37F1-F545-8596-CC4097DD9085}" type="slidenum">
              <a:rPr lang="en-CA" altLang="en-US" sz="1000">
                <a:solidFill>
                  <a:srgbClr val="404756"/>
                </a:solidFill>
                <a:latin typeface="Corbel" panose="020B0503020204020204" pitchFamily="34" charset="0"/>
              </a:rPr>
              <a:pPr algn="r" eaLnBrk="1" hangingPunct="1"/>
              <a:t>2</a:t>
            </a:fld>
            <a:endParaRPr lang="en-CA" altLang="en-US" sz="1000">
              <a:solidFill>
                <a:srgbClr val="404756"/>
              </a:solidFill>
              <a:latin typeface="Corbel" panose="020B05030202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16B7C00-1F4D-554F-8B3B-1967520DB92E}"/>
              </a:ext>
            </a:extLst>
          </p:cNvPr>
          <p:cNvSpPr>
            <a:spLocks noGrp="1"/>
          </p:cNvSpPr>
          <p:nvPr>
            <p:ph type="sldNum" sz="quarter" idx="12"/>
          </p:nvPr>
        </p:nvSpPr>
        <p:spPr/>
        <p:txBody>
          <a:bodyPr/>
          <a:lstStyle/>
          <a:p>
            <a:fld id="{0D3A0392-4E30-0F49-998A-7154A2C9A198}" type="slidenum">
              <a:rPr lang="en-US" altLang="en-US"/>
              <a:pPr/>
              <a:t>20</a:t>
            </a:fld>
            <a:r>
              <a:rPr lang="en-US" altLang="en-US"/>
              <a:t> / 46</a:t>
            </a:r>
          </a:p>
        </p:txBody>
      </p:sp>
      <p:sp>
        <p:nvSpPr>
          <p:cNvPr id="156674" name="Rectangle 2">
            <a:extLst>
              <a:ext uri="{FF2B5EF4-FFF2-40B4-BE49-F238E27FC236}">
                <a16:creationId xmlns:a16="http://schemas.microsoft.com/office/drawing/2014/main" id="{2536697B-E8E7-AD4E-9A03-50844E54CD1C}"/>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30723" name="Rectangle 3">
            <a:extLst>
              <a:ext uri="{FF2B5EF4-FFF2-40B4-BE49-F238E27FC236}">
                <a16:creationId xmlns:a16="http://schemas.microsoft.com/office/drawing/2014/main" id="{3BDEED90-6D5F-8041-921C-F55C66FDE0EA}"/>
              </a:ext>
            </a:extLst>
          </p:cNvPr>
          <p:cNvSpPr>
            <a:spLocks noGrp="1"/>
          </p:cNvSpPr>
          <p:nvPr>
            <p:ph type="body" idx="4294967295"/>
          </p:nvPr>
        </p:nvSpPr>
        <p:spPr>
          <a:xfrm>
            <a:off x="-324544" y="1412776"/>
            <a:ext cx="6084168" cy="5203825"/>
          </a:xfrm>
        </p:spPr>
        <p:txBody>
          <a:bodyPr/>
          <a:lstStyle/>
          <a:p>
            <a:pPr marL="0" indent="0">
              <a:buNone/>
            </a:pPr>
            <a:r>
              <a:rPr lang="en-CA" altLang="en-US" sz="2400" i="1" dirty="0">
                <a:solidFill>
                  <a:srgbClr val="FF0000"/>
                </a:solidFill>
                <a:latin typeface="Impact" panose="020B0806030902050204" pitchFamily="34" charset="0"/>
                <a:cs typeface="Tahoma" panose="020B0604030504040204" pitchFamily="34" charset="0"/>
              </a:rPr>
              <a:t>        Shotgun Surgery</a:t>
            </a:r>
            <a:endParaRPr lang="en-CA" altLang="en-US" sz="2000" dirty="0">
              <a:cs typeface="Tahoma" panose="020B0604030504040204" pitchFamily="34" charset="0"/>
            </a:endParaRPr>
          </a:p>
          <a:p>
            <a:pPr marL="990600" lvl="1" indent="-533400"/>
            <a:r>
              <a:rPr lang="en-CA" altLang="en-US" sz="2000" dirty="0">
                <a:cs typeface="Tahoma" panose="020B0604030504040204" pitchFamily="34" charset="0"/>
              </a:rPr>
              <a:t>Each time you want to make a single, seemingly coherent change, you have to change lots of classes in little ways</a:t>
            </a:r>
          </a:p>
          <a:p>
            <a:pPr marL="1371600" lvl="2" indent="-457200"/>
            <a:endParaRPr lang="en-CA" altLang="en-US" sz="1800" dirty="0">
              <a:cs typeface="Tahoma" panose="020B0604030504040204" pitchFamily="34" charset="0"/>
            </a:endParaRPr>
          </a:p>
          <a:p>
            <a:pPr marL="990600" lvl="1" indent="-533400"/>
            <a:r>
              <a:rPr lang="en-CA" altLang="en-US" sz="2000" dirty="0">
                <a:cs typeface="Tahoma" panose="020B0604030504040204" pitchFamily="34" charset="0"/>
              </a:rPr>
              <a:t>Also a classic sign of poor cohesion</a:t>
            </a:r>
          </a:p>
          <a:p>
            <a:pPr marL="1371600" lvl="2" indent="-457200"/>
            <a:r>
              <a:rPr lang="en-CA" altLang="en-US" sz="1800" dirty="0">
                <a:cs typeface="Tahoma" panose="020B0604030504040204" pitchFamily="34" charset="0"/>
              </a:rPr>
              <a:t>Related elements are </a:t>
            </a:r>
            <a:r>
              <a:rPr lang="en-CA" altLang="en-US" sz="1800" i="1" dirty="0">
                <a:cs typeface="Tahoma" panose="020B0604030504040204" pitchFamily="34" charset="0"/>
              </a:rPr>
              <a:t>not</a:t>
            </a:r>
            <a:r>
              <a:rPr lang="en-CA" altLang="en-US" sz="1800" dirty="0">
                <a:cs typeface="Tahoma" panose="020B0604030504040204" pitchFamily="34" charset="0"/>
              </a:rPr>
              <a:t> in the same container!</a:t>
            </a:r>
          </a:p>
          <a:p>
            <a:pPr marL="1371600" lvl="2" indent="-457200"/>
            <a:endParaRPr lang="en-CA" altLang="en-US" sz="1800" dirty="0">
              <a:cs typeface="Tahoma" panose="020B0604030504040204" pitchFamily="34" charset="0"/>
            </a:endParaRPr>
          </a:p>
          <a:p>
            <a:pPr marL="990600" lvl="1" indent="-533400"/>
            <a:r>
              <a:rPr lang="en-CA" altLang="en-US" sz="2000" dirty="0">
                <a:solidFill>
                  <a:srgbClr val="2D1DA3"/>
                </a:solidFill>
                <a:cs typeface="Tahoma" panose="020B0604030504040204" pitchFamily="34" charset="0"/>
              </a:rPr>
              <a:t>Solution:</a:t>
            </a:r>
          </a:p>
          <a:p>
            <a:pPr marL="1371600" lvl="2" indent="-457200"/>
            <a:r>
              <a:rPr lang="en-CA" altLang="en-US" sz="1800" dirty="0">
                <a:cs typeface="Tahoma" panose="020B0604030504040204" pitchFamily="34" charset="0"/>
              </a:rPr>
              <a:t>Look to do some gathering, either in a new or existing class.</a:t>
            </a:r>
          </a:p>
          <a:p>
            <a:pPr marL="1752600" lvl="3" indent="-381000">
              <a:buFont typeface="Arial" panose="020B0604020202020204" pitchFamily="34" charset="0"/>
              <a:buNone/>
            </a:pPr>
            <a:r>
              <a:rPr lang="en-CA" altLang="en-US" sz="1600" b="1" i="1" dirty="0">
                <a:solidFill>
                  <a:srgbClr val="33CC33"/>
                </a:solidFill>
                <a:latin typeface="Comic Sans MS" panose="030F0902030302020204" pitchFamily="66" charset="0"/>
                <a:cs typeface="Tahoma" panose="020B0604030504040204" pitchFamily="34" charset="0"/>
              </a:rPr>
              <a:t>(Move method/field)</a:t>
            </a:r>
          </a:p>
        </p:txBody>
      </p:sp>
      <p:pic>
        <p:nvPicPr>
          <p:cNvPr id="2" name="Picture 1">
            <a:extLst>
              <a:ext uri="{FF2B5EF4-FFF2-40B4-BE49-F238E27FC236}">
                <a16:creationId xmlns:a16="http://schemas.microsoft.com/office/drawing/2014/main" id="{767E2C9F-8E18-2D4E-9FB4-101C0FA306FD}"/>
              </a:ext>
            </a:extLst>
          </p:cNvPr>
          <p:cNvPicPr>
            <a:picLocks noChangeAspect="1"/>
          </p:cNvPicPr>
          <p:nvPr/>
        </p:nvPicPr>
        <p:blipFill>
          <a:blip r:embed="rId2"/>
          <a:stretch>
            <a:fillRect/>
          </a:stretch>
        </p:blipFill>
        <p:spPr>
          <a:xfrm>
            <a:off x="4355976" y="757808"/>
            <a:ext cx="4572000" cy="2743200"/>
          </a:xfrm>
          <a:prstGeom prst="rect">
            <a:avLst/>
          </a:prstGeom>
        </p:spPr>
      </p:pic>
      <p:pic>
        <p:nvPicPr>
          <p:cNvPr id="3" name="Picture 2">
            <a:extLst>
              <a:ext uri="{FF2B5EF4-FFF2-40B4-BE49-F238E27FC236}">
                <a16:creationId xmlns:a16="http://schemas.microsoft.com/office/drawing/2014/main" id="{00C73D6E-D317-4F46-B476-92DA33B6B7C7}"/>
              </a:ext>
            </a:extLst>
          </p:cNvPr>
          <p:cNvPicPr>
            <a:picLocks noChangeAspect="1"/>
          </p:cNvPicPr>
          <p:nvPr/>
        </p:nvPicPr>
        <p:blipFill>
          <a:blip r:embed="rId3"/>
          <a:stretch>
            <a:fillRect/>
          </a:stretch>
        </p:blipFill>
        <p:spPr>
          <a:xfrm>
            <a:off x="5880333" y="3172098"/>
            <a:ext cx="3251853" cy="1951112"/>
          </a:xfrm>
          <a:prstGeom prst="rect">
            <a:avLst/>
          </a:prstGeom>
        </p:spPr>
      </p:pic>
      <p:pic>
        <p:nvPicPr>
          <p:cNvPr id="5" name="Picture 4">
            <a:extLst>
              <a:ext uri="{FF2B5EF4-FFF2-40B4-BE49-F238E27FC236}">
                <a16:creationId xmlns:a16="http://schemas.microsoft.com/office/drawing/2014/main" id="{0379F3F7-40F9-8D4D-A2F9-1A1626F556D8}"/>
              </a:ext>
            </a:extLst>
          </p:cNvPr>
          <p:cNvPicPr>
            <a:picLocks noChangeAspect="1"/>
          </p:cNvPicPr>
          <p:nvPr/>
        </p:nvPicPr>
        <p:blipFill>
          <a:blip r:embed="rId4"/>
          <a:stretch>
            <a:fillRect/>
          </a:stretch>
        </p:blipFill>
        <p:spPr>
          <a:xfrm>
            <a:off x="2555776" y="4938068"/>
            <a:ext cx="2945886" cy="1767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23">
                                            <p:txEl>
                                              <p:pRg st="7" end="7"/>
                                            </p:txEl>
                                          </p:spTgt>
                                        </p:tgtEl>
                                        <p:attrNameLst>
                                          <p:attrName>style.visibility</p:attrName>
                                        </p:attrNameLst>
                                      </p:cBhvr>
                                      <p:to>
                                        <p:strVal val="visible"/>
                                      </p:to>
                                    </p:set>
                                    <p:animEffect transition="in" filter="checkerboard(across)">
                                      <p:cBhvr>
                                        <p:cTn id="7" dur="500"/>
                                        <p:tgtEl>
                                          <p:spTgt spid="30723">
                                            <p:txEl>
                                              <p:pRg st="7" end="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0723">
                                            <p:txEl>
                                              <p:pRg st="8" end="8"/>
                                            </p:txEl>
                                          </p:spTgt>
                                        </p:tgtEl>
                                        <p:attrNameLst>
                                          <p:attrName>style.visibility</p:attrName>
                                        </p:attrNameLst>
                                      </p:cBhvr>
                                      <p:to>
                                        <p:strVal val="visible"/>
                                      </p:to>
                                    </p:set>
                                    <p:animEffect transition="in" filter="checkerboard(across)">
                                      <p:cBhvr>
                                        <p:cTn id="10" dur="500"/>
                                        <p:tgtEl>
                                          <p:spTgt spid="30723">
                                            <p:txEl>
                                              <p:pRg st="8" end="8"/>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6"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6BCC66B-6223-F846-8E82-6E9123BA8297}"/>
              </a:ext>
            </a:extLst>
          </p:cNvPr>
          <p:cNvSpPr>
            <a:spLocks noGrp="1"/>
          </p:cNvSpPr>
          <p:nvPr>
            <p:ph type="sldNum" sz="quarter" idx="12"/>
          </p:nvPr>
        </p:nvSpPr>
        <p:spPr/>
        <p:txBody>
          <a:bodyPr/>
          <a:lstStyle/>
          <a:p>
            <a:fld id="{F77064FD-20D6-3A45-A0B4-A0A346F202CC}" type="slidenum">
              <a:rPr lang="en-US" altLang="en-US"/>
              <a:pPr/>
              <a:t>21</a:t>
            </a:fld>
            <a:r>
              <a:rPr lang="en-US" altLang="en-US"/>
              <a:t> / 46</a:t>
            </a:r>
          </a:p>
        </p:txBody>
      </p:sp>
      <p:sp>
        <p:nvSpPr>
          <p:cNvPr id="157698" name="Rectangle 2">
            <a:extLst>
              <a:ext uri="{FF2B5EF4-FFF2-40B4-BE49-F238E27FC236}">
                <a16:creationId xmlns:a16="http://schemas.microsoft.com/office/drawing/2014/main" id="{8A2FABB0-464A-A447-AB2C-8602368D32B5}"/>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31747" name="Rectangle 3">
            <a:extLst>
              <a:ext uri="{FF2B5EF4-FFF2-40B4-BE49-F238E27FC236}">
                <a16:creationId xmlns:a16="http://schemas.microsoft.com/office/drawing/2014/main" id="{018BE23C-0213-864D-8467-8DE881FF0B0F}"/>
              </a:ext>
            </a:extLst>
          </p:cNvPr>
          <p:cNvSpPr>
            <a:spLocks noGrp="1"/>
          </p:cNvSpPr>
          <p:nvPr>
            <p:ph type="body" idx="4294967295"/>
          </p:nvPr>
        </p:nvSpPr>
        <p:spPr>
          <a:xfrm>
            <a:off x="457200" y="1196975"/>
            <a:ext cx="8229600" cy="5203825"/>
          </a:xfrm>
        </p:spPr>
        <p:txBody>
          <a:bodyPr/>
          <a:lstStyle/>
          <a:p>
            <a:pPr marL="609600" indent="-609600"/>
            <a:r>
              <a:rPr lang="en-CA" altLang="en-US" sz="2400" i="1" dirty="0">
                <a:solidFill>
                  <a:srgbClr val="FF0000"/>
                </a:solidFill>
                <a:latin typeface="Impact" panose="020B0806030902050204" pitchFamily="34" charset="0"/>
                <a:cs typeface="Tahoma" panose="020B0604030504040204" pitchFamily="34" charset="0"/>
              </a:rPr>
              <a:t>Feature envy</a:t>
            </a:r>
          </a:p>
          <a:p>
            <a:pPr marL="990600" lvl="1" indent="-533400"/>
            <a:r>
              <a:rPr lang="en-CA" altLang="en-US" sz="2000" dirty="0">
                <a:cs typeface="Tahoma" panose="020B0604030504040204" pitchFamily="34" charset="0"/>
              </a:rPr>
              <a:t>A method seems more interested in another class than the one it’s defined in</a:t>
            </a:r>
          </a:p>
          <a:p>
            <a:pPr marL="1371600" lvl="2" indent="-457200">
              <a:buFont typeface="Arial" panose="020B0604020202020204" pitchFamily="34" charset="0"/>
              <a:buNone/>
            </a:pPr>
            <a:r>
              <a:rPr lang="en-CA" altLang="en-US" sz="1800" i="1" dirty="0">
                <a:cs typeface="Tahoma" panose="020B0604030504040204" pitchFamily="34" charset="0"/>
              </a:rPr>
              <a:t>	e.g.,</a:t>
            </a:r>
            <a:r>
              <a:rPr lang="en-CA" altLang="en-US" sz="1800" dirty="0">
                <a:cs typeface="Tahoma" panose="020B0604030504040204" pitchFamily="34" charset="0"/>
              </a:rPr>
              <a:t> a method </a:t>
            </a:r>
            <a:r>
              <a:rPr lang="en-CA" altLang="en-US" sz="1800" dirty="0">
                <a:latin typeface="Courier New" panose="02070309020205020404" pitchFamily="49" charset="0"/>
                <a:cs typeface="Tahoma" panose="020B0604030504040204" pitchFamily="34" charset="0"/>
              </a:rPr>
              <a:t>A::m()</a:t>
            </a:r>
            <a:r>
              <a:rPr lang="en-CA" altLang="en-US" sz="1800" dirty="0">
                <a:cs typeface="Tahoma" panose="020B0604030504040204" pitchFamily="34" charset="0"/>
              </a:rPr>
              <a:t> calls lots of get/set methods of class </a:t>
            </a:r>
            <a:r>
              <a:rPr lang="en-CA" altLang="en-US" sz="1800" dirty="0">
                <a:latin typeface="Courier New" panose="02070309020205020404" pitchFamily="49" charset="0"/>
                <a:cs typeface="Tahoma" panose="020B0604030504040204" pitchFamily="34" charset="0"/>
              </a:rPr>
              <a:t>B</a:t>
            </a:r>
          </a:p>
          <a:p>
            <a:pPr marL="1371600" lvl="2" indent="-457200">
              <a:buFont typeface="Arial" panose="020B0604020202020204" pitchFamily="34" charset="0"/>
              <a:buNone/>
            </a:pPr>
            <a:endParaRPr lang="en-CA" altLang="en-US" sz="1800" dirty="0">
              <a:latin typeface="Courier New" panose="02070309020205020404" pitchFamily="49" charset="0"/>
              <a:cs typeface="Tahoma" panose="020B0604030504040204" pitchFamily="34" charset="0"/>
            </a:endParaRPr>
          </a:p>
          <a:p>
            <a:pPr marL="990600" lvl="1" indent="-533400"/>
            <a:r>
              <a:rPr lang="en-CA" altLang="en-US" sz="2000" dirty="0">
                <a:solidFill>
                  <a:srgbClr val="2D1DA3"/>
                </a:solidFill>
                <a:cs typeface="Tahoma" panose="020B0604030504040204" pitchFamily="34" charset="0"/>
              </a:rPr>
              <a:t>Solution:</a:t>
            </a:r>
          </a:p>
          <a:p>
            <a:pPr marL="1371600" lvl="2" indent="-457200"/>
            <a:r>
              <a:rPr lang="en-CA" altLang="en-US" sz="1800" dirty="0">
                <a:cs typeface="Tahoma" panose="020B0604030504040204" pitchFamily="34" charset="0"/>
              </a:rPr>
              <a:t>Move </a:t>
            </a:r>
            <a:r>
              <a:rPr lang="en-CA" altLang="en-US" sz="1800" dirty="0">
                <a:latin typeface="Courier New" panose="02070309020205020404" pitchFamily="49" charset="0"/>
                <a:cs typeface="Tahoma" panose="020B0604030504040204" pitchFamily="34" charset="0"/>
              </a:rPr>
              <a:t>m()</a:t>
            </a:r>
            <a:r>
              <a:rPr lang="en-CA" altLang="en-US" sz="1800" dirty="0">
                <a:cs typeface="Tahoma" panose="020B0604030504040204" pitchFamily="34" charset="0"/>
              </a:rPr>
              <a:t> (or part of it) into </a:t>
            </a:r>
            <a:r>
              <a:rPr lang="en-CA" altLang="en-US" sz="1800" dirty="0">
                <a:latin typeface="Courier New" panose="02070309020205020404" pitchFamily="49" charset="0"/>
                <a:cs typeface="Tahoma" panose="020B0604030504040204" pitchFamily="34" charset="0"/>
              </a:rPr>
              <a:t>B</a:t>
            </a:r>
            <a:r>
              <a:rPr lang="en-CA" altLang="en-US" sz="1800" dirty="0">
                <a:cs typeface="Tahoma" panose="020B0604030504040204" pitchFamily="34" charset="0"/>
              </a:rPr>
              <a:t>!</a:t>
            </a:r>
          </a:p>
          <a:p>
            <a:pPr marL="1752600" lvl="3" indent="-381000">
              <a:buFont typeface="Arial" panose="020B0604020202020204" pitchFamily="34" charset="0"/>
              <a:buNone/>
            </a:pPr>
            <a:r>
              <a:rPr lang="en-CA" altLang="en-US" sz="1600" b="1" i="1" dirty="0">
                <a:solidFill>
                  <a:srgbClr val="33CC33"/>
                </a:solidFill>
                <a:latin typeface="Comic Sans MS" panose="030F0902030302020204" pitchFamily="66" charset="0"/>
                <a:cs typeface="Tahoma" panose="020B0604030504040204" pitchFamily="34" charset="0"/>
              </a:rPr>
              <a:t>(Move method/field, extract method)</a:t>
            </a:r>
          </a:p>
          <a:p>
            <a:pPr marL="1752600" lvl="3" indent="-381000">
              <a:buFont typeface="Arial" panose="020B0604020202020204" pitchFamily="34" charset="0"/>
              <a:buNone/>
            </a:pPr>
            <a:endParaRPr lang="en-CA" altLang="en-US" sz="1600" b="1" i="1" dirty="0">
              <a:solidFill>
                <a:srgbClr val="33CC33"/>
              </a:solidFill>
              <a:latin typeface="Comic Sans MS" panose="030F0902030302020204" pitchFamily="66" charset="0"/>
              <a:cs typeface="Tahom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5696615-1A15-CE4E-8FD5-33382C903BFD}"/>
              </a:ext>
            </a:extLst>
          </p:cNvPr>
          <p:cNvSpPr>
            <a:spLocks noGrp="1"/>
          </p:cNvSpPr>
          <p:nvPr>
            <p:ph type="sldNum" sz="quarter" idx="12"/>
          </p:nvPr>
        </p:nvSpPr>
        <p:spPr/>
        <p:txBody>
          <a:bodyPr/>
          <a:lstStyle/>
          <a:p>
            <a:fld id="{04A32CBD-5625-A74B-9020-2D7B9D4150C4}" type="slidenum">
              <a:rPr lang="en-US" altLang="en-US"/>
              <a:pPr/>
              <a:t>22</a:t>
            </a:fld>
            <a:r>
              <a:rPr lang="en-US" altLang="en-US"/>
              <a:t> / 46</a:t>
            </a:r>
          </a:p>
        </p:txBody>
      </p:sp>
      <p:sp>
        <p:nvSpPr>
          <p:cNvPr id="158722" name="Rectangle 2">
            <a:extLst>
              <a:ext uri="{FF2B5EF4-FFF2-40B4-BE49-F238E27FC236}">
                <a16:creationId xmlns:a16="http://schemas.microsoft.com/office/drawing/2014/main" id="{ED3CD93A-9F80-8846-818C-D17149D611F0}"/>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32771" name="Rectangle 3">
            <a:extLst>
              <a:ext uri="{FF2B5EF4-FFF2-40B4-BE49-F238E27FC236}">
                <a16:creationId xmlns:a16="http://schemas.microsoft.com/office/drawing/2014/main" id="{24F1FABE-792F-0B41-8450-0D523FBCFA63}"/>
              </a:ext>
            </a:extLst>
          </p:cNvPr>
          <p:cNvSpPr>
            <a:spLocks noGrp="1"/>
          </p:cNvSpPr>
          <p:nvPr>
            <p:ph type="body" idx="4294967295"/>
          </p:nvPr>
        </p:nvSpPr>
        <p:spPr>
          <a:xfrm>
            <a:off x="457200" y="1196975"/>
            <a:ext cx="8229600" cy="5203825"/>
          </a:xfrm>
        </p:spPr>
        <p:txBody>
          <a:bodyPr/>
          <a:lstStyle/>
          <a:p>
            <a:pPr marL="609600" indent="-609600"/>
            <a:r>
              <a:rPr lang="en-CA" altLang="en-US" sz="2400" i="1" dirty="0">
                <a:solidFill>
                  <a:srgbClr val="FF0000"/>
                </a:solidFill>
                <a:latin typeface="Impact" panose="020B0806030902050204" pitchFamily="34" charset="0"/>
                <a:cs typeface="Tahoma" panose="020B0604030504040204" pitchFamily="34" charset="0"/>
              </a:rPr>
              <a:t>Data Clumps</a:t>
            </a:r>
            <a:endParaRPr lang="en-CA" altLang="en-US" sz="2400" i="1" dirty="0">
              <a:latin typeface="Impact" panose="020B0806030902050204" pitchFamily="34" charset="0"/>
              <a:cs typeface="Tahoma" panose="020B0604030504040204" pitchFamily="34" charset="0"/>
            </a:endParaRPr>
          </a:p>
          <a:p>
            <a:pPr marL="990600" lvl="1" indent="-533400"/>
            <a:r>
              <a:rPr lang="en-CA" altLang="en-US" sz="2000" dirty="0">
                <a:cs typeface="Tahoma" panose="020B0604030504040204" pitchFamily="34" charset="0"/>
              </a:rPr>
              <a:t>You see a set of variables that seem to “hang out” together</a:t>
            </a:r>
          </a:p>
          <a:p>
            <a:pPr marL="1371600" lvl="2" indent="-457200">
              <a:buFont typeface="Arial" panose="020B0604020202020204" pitchFamily="34" charset="0"/>
              <a:buNone/>
            </a:pPr>
            <a:r>
              <a:rPr lang="en-CA" altLang="en-US" sz="1800" i="1" dirty="0">
                <a:cs typeface="Tahoma" panose="020B0604030504040204" pitchFamily="34" charset="0"/>
              </a:rPr>
              <a:t>e.g.,</a:t>
            </a:r>
            <a:r>
              <a:rPr lang="en-CA" altLang="en-US" sz="1800" dirty="0">
                <a:cs typeface="Tahoma" panose="020B0604030504040204" pitchFamily="34" charset="0"/>
              </a:rPr>
              <a:t> passed as parameters, changed/accessed at the same time</a:t>
            </a:r>
          </a:p>
          <a:p>
            <a:pPr marL="990600" lvl="1" indent="-533400"/>
            <a:r>
              <a:rPr lang="en-CA" altLang="en-US" sz="2000" dirty="0">
                <a:cs typeface="Tahoma" panose="020B0604030504040204" pitchFamily="34" charset="0"/>
              </a:rPr>
              <a:t>Usually, this means that there’s a coherent </a:t>
            </a:r>
            <a:r>
              <a:rPr lang="en-CA" altLang="en-US" sz="2000" dirty="0" err="1">
                <a:cs typeface="Tahoma" panose="020B0604030504040204" pitchFamily="34" charset="0"/>
              </a:rPr>
              <a:t>subobject</a:t>
            </a:r>
            <a:r>
              <a:rPr lang="en-CA" altLang="en-US" sz="2000" dirty="0">
                <a:cs typeface="Tahoma" panose="020B0604030504040204" pitchFamily="34" charset="0"/>
              </a:rPr>
              <a:t> just waiting to be recognized and encapsulated</a:t>
            </a:r>
          </a:p>
        </p:txBody>
      </p:sp>
      <p:sp>
        <p:nvSpPr>
          <p:cNvPr id="32772" name="Rectangle 4">
            <a:extLst>
              <a:ext uri="{FF2B5EF4-FFF2-40B4-BE49-F238E27FC236}">
                <a16:creationId xmlns:a16="http://schemas.microsoft.com/office/drawing/2014/main" id="{A3E5F53B-ECC7-1D4E-B543-B0209B462240}"/>
              </a:ext>
            </a:extLst>
          </p:cNvPr>
          <p:cNvSpPr>
            <a:spLocks noChangeArrowheads="1"/>
          </p:cNvSpPr>
          <p:nvPr/>
        </p:nvSpPr>
        <p:spPr bwMode="auto">
          <a:xfrm>
            <a:off x="1403350" y="4114800"/>
            <a:ext cx="6553200" cy="2057400"/>
          </a:xfrm>
          <a:prstGeom prst="rect">
            <a:avLst/>
          </a:prstGeom>
          <a:solidFill>
            <a:srgbClr val="CCFFFF"/>
          </a:solidFill>
          <a:ln w="12700">
            <a:solidFill>
              <a:schemeClr val="tx1"/>
            </a:solidFill>
            <a:miter lim="800000"/>
            <a:headEnd/>
            <a:tailEnd/>
          </a:ln>
        </p:spPr>
        <p:txBody>
          <a:bodyPr wrap="none" anchor="ct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2" eaLnBrk="1" hangingPunct="1">
              <a:lnSpc>
                <a:spcPct val="90000"/>
              </a:lnSpc>
              <a:spcBef>
                <a:spcPct val="20000"/>
              </a:spcBef>
            </a:pPr>
            <a:r>
              <a:rPr lang="en-CA" altLang="en-US" sz="1600" b="1">
                <a:latin typeface="Courier New" panose="02070309020205020404" pitchFamily="49" charset="0"/>
              </a:rPr>
              <a:t>void Scene::</a:t>
            </a:r>
            <a:r>
              <a:rPr lang="en-CA" altLang="en-US" sz="1600" b="1">
                <a:solidFill>
                  <a:srgbClr val="33CC33"/>
                </a:solidFill>
                <a:latin typeface="Courier New" panose="02070309020205020404" pitchFamily="49" charset="0"/>
              </a:rPr>
              <a:t>set</a:t>
            </a:r>
            <a:r>
              <a:rPr lang="en-CA" altLang="en-US" sz="1600" b="1">
                <a:latin typeface="Courier New" panose="02070309020205020404" pitchFamily="49" charset="0"/>
              </a:rPr>
              <a:t>Title (string </a:t>
            </a:r>
            <a:r>
              <a:rPr lang="en-CA" altLang="en-US" sz="1600" b="1">
                <a:solidFill>
                  <a:srgbClr val="FF0000"/>
                </a:solidFill>
                <a:latin typeface="Courier New" panose="02070309020205020404" pitchFamily="49" charset="0"/>
              </a:rPr>
              <a:t>titleText</a:t>
            </a:r>
            <a:r>
              <a:rPr lang="en-CA" altLang="en-US" sz="1600" b="1">
                <a:latin typeface="Courier New" panose="02070309020205020404" pitchFamily="49" charset="0"/>
              </a:rPr>
              <a:t>, </a:t>
            </a:r>
          </a:p>
          <a:p>
            <a:pPr lvl="2" eaLnBrk="1" hangingPunct="1">
              <a:lnSpc>
                <a:spcPct val="90000"/>
              </a:lnSpc>
              <a:spcBef>
                <a:spcPct val="20000"/>
              </a:spcBef>
            </a:pPr>
            <a:r>
              <a:rPr lang="en-CA" altLang="en-US" sz="1600" b="1">
                <a:latin typeface="Courier New" panose="02070309020205020404" pitchFamily="49" charset="0"/>
              </a:rPr>
              <a:t>	int </a:t>
            </a:r>
            <a:r>
              <a:rPr lang="en-CA" altLang="en-US" sz="1600" b="1">
                <a:solidFill>
                  <a:srgbClr val="FF0000"/>
                </a:solidFill>
                <a:latin typeface="Courier New" panose="02070309020205020404" pitchFamily="49" charset="0"/>
              </a:rPr>
              <a:t>titleX</a:t>
            </a:r>
            <a:r>
              <a:rPr lang="en-CA" altLang="en-US" sz="1600" b="1">
                <a:latin typeface="Courier New" panose="02070309020205020404" pitchFamily="49" charset="0"/>
              </a:rPr>
              <a:t>, int </a:t>
            </a:r>
            <a:r>
              <a:rPr lang="en-CA" altLang="en-US" sz="1600" b="1">
                <a:solidFill>
                  <a:srgbClr val="FF0000"/>
                </a:solidFill>
                <a:latin typeface="Courier New" panose="02070309020205020404" pitchFamily="49" charset="0"/>
              </a:rPr>
              <a:t>titleY</a:t>
            </a:r>
            <a:r>
              <a:rPr lang="en-CA" altLang="en-US" sz="1600" b="1">
                <a:latin typeface="Courier New" panose="02070309020205020404" pitchFamily="49" charset="0"/>
              </a:rPr>
              <a:t>, </a:t>
            </a:r>
          </a:p>
          <a:p>
            <a:pPr lvl="2" eaLnBrk="1" hangingPunct="1">
              <a:lnSpc>
                <a:spcPct val="90000"/>
              </a:lnSpc>
              <a:spcBef>
                <a:spcPct val="20000"/>
              </a:spcBef>
            </a:pPr>
            <a:r>
              <a:rPr lang="en-CA" altLang="en-US" sz="1600" b="1">
                <a:latin typeface="Courier New" panose="02070309020205020404" pitchFamily="49" charset="0"/>
              </a:rPr>
              <a:t>	Colour </a:t>
            </a:r>
            <a:r>
              <a:rPr lang="en-CA" altLang="en-US" sz="1600" b="1">
                <a:solidFill>
                  <a:srgbClr val="FF0000"/>
                </a:solidFill>
                <a:latin typeface="Courier New" panose="02070309020205020404" pitchFamily="49" charset="0"/>
              </a:rPr>
              <a:t>titleColour</a:t>
            </a:r>
            <a:r>
              <a:rPr lang="en-CA" altLang="en-US" sz="1600" b="1">
                <a:latin typeface="Courier New" panose="02070309020205020404" pitchFamily="49" charset="0"/>
              </a:rPr>
              <a:t>){…}</a:t>
            </a:r>
          </a:p>
          <a:p>
            <a:pPr lvl="2" eaLnBrk="1" hangingPunct="1">
              <a:lnSpc>
                <a:spcPct val="90000"/>
              </a:lnSpc>
              <a:spcBef>
                <a:spcPct val="20000"/>
              </a:spcBef>
            </a:pPr>
            <a:endParaRPr lang="en-CA" altLang="en-US" sz="1600" b="1">
              <a:latin typeface="Courier New" panose="02070309020205020404" pitchFamily="49" charset="0"/>
            </a:endParaRPr>
          </a:p>
          <a:p>
            <a:pPr lvl="2" eaLnBrk="1" hangingPunct="1">
              <a:lnSpc>
                <a:spcPct val="90000"/>
              </a:lnSpc>
              <a:spcBef>
                <a:spcPct val="20000"/>
              </a:spcBef>
            </a:pPr>
            <a:r>
              <a:rPr lang="en-CA" altLang="en-US" sz="1600" b="1">
                <a:latin typeface="Courier New" panose="02070309020205020404" pitchFamily="49" charset="0"/>
              </a:rPr>
              <a:t>void Scene::</a:t>
            </a:r>
            <a:r>
              <a:rPr lang="en-CA" altLang="en-US" sz="1600" b="1">
                <a:solidFill>
                  <a:srgbClr val="33CC33"/>
                </a:solidFill>
                <a:latin typeface="Courier New" panose="02070309020205020404" pitchFamily="49" charset="0"/>
              </a:rPr>
              <a:t>get</a:t>
            </a:r>
            <a:r>
              <a:rPr lang="en-CA" altLang="en-US" sz="1600" b="1">
                <a:latin typeface="Courier New" panose="02070309020205020404" pitchFamily="49" charset="0"/>
              </a:rPr>
              <a:t>Title (string&amp; </a:t>
            </a:r>
            <a:r>
              <a:rPr lang="en-CA" altLang="en-US" sz="1600" b="1">
                <a:solidFill>
                  <a:srgbClr val="FF0000"/>
                </a:solidFill>
                <a:latin typeface="Courier New" panose="02070309020205020404" pitchFamily="49" charset="0"/>
              </a:rPr>
              <a:t>titleText</a:t>
            </a:r>
            <a:r>
              <a:rPr lang="en-CA" altLang="en-US" sz="1600" b="1">
                <a:latin typeface="Courier New" panose="02070309020205020404" pitchFamily="49" charset="0"/>
              </a:rPr>
              <a:t>, </a:t>
            </a:r>
          </a:p>
          <a:p>
            <a:pPr lvl="2" eaLnBrk="1" hangingPunct="1">
              <a:lnSpc>
                <a:spcPct val="90000"/>
              </a:lnSpc>
              <a:spcBef>
                <a:spcPct val="20000"/>
              </a:spcBef>
            </a:pPr>
            <a:r>
              <a:rPr lang="en-CA" altLang="en-US" sz="1600" b="1">
                <a:latin typeface="Courier New" panose="02070309020205020404" pitchFamily="49" charset="0"/>
              </a:rPr>
              <a:t>	int&amp; </a:t>
            </a:r>
            <a:r>
              <a:rPr lang="en-CA" altLang="en-US" sz="1600" b="1">
                <a:solidFill>
                  <a:srgbClr val="FF0000"/>
                </a:solidFill>
                <a:latin typeface="Courier New" panose="02070309020205020404" pitchFamily="49" charset="0"/>
              </a:rPr>
              <a:t>titleX</a:t>
            </a:r>
            <a:r>
              <a:rPr lang="en-CA" altLang="en-US" sz="1600" b="1">
                <a:latin typeface="Courier New" panose="02070309020205020404" pitchFamily="49" charset="0"/>
              </a:rPr>
              <a:t>, int&amp; </a:t>
            </a:r>
            <a:r>
              <a:rPr lang="en-CA" altLang="en-US" sz="1600" b="1">
                <a:solidFill>
                  <a:srgbClr val="FF0000"/>
                </a:solidFill>
                <a:latin typeface="Courier New" panose="02070309020205020404" pitchFamily="49" charset="0"/>
              </a:rPr>
              <a:t>titleY</a:t>
            </a:r>
            <a:r>
              <a:rPr lang="en-CA" altLang="en-US" sz="1600" b="1">
                <a:latin typeface="Courier New" panose="02070309020205020404" pitchFamily="49" charset="0"/>
              </a:rPr>
              <a:t>, </a:t>
            </a:r>
          </a:p>
          <a:p>
            <a:pPr lvl="2" eaLnBrk="1" hangingPunct="1">
              <a:lnSpc>
                <a:spcPct val="90000"/>
              </a:lnSpc>
              <a:spcBef>
                <a:spcPct val="20000"/>
              </a:spcBef>
            </a:pPr>
            <a:r>
              <a:rPr lang="en-CA" altLang="en-US" sz="1600" b="1">
                <a:latin typeface="Courier New" panose="02070309020205020404" pitchFamily="49" charset="0"/>
              </a:rPr>
              <a:t>	Colour&amp; </a:t>
            </a:r>
            <a:r>
              <a:rPr lang="en-CA" altLang="en-US" sz="1600" b="1">
                <a:solidFill>
                  <a:srgbClr val="FF0000"/>
                </a:solidFill>
                <a:latin typeface="Courier New" panose="02070309020205020404" pitchFamily="49" charset="0"/>
              </a:rPr>
              <a:t>titleColour</a:t>
            </a:r>
            <a:r>
              <a:rPr lang="en-CA" altLang="en-US" sz="1600" b="1">
                <a:latin typeface="Courier New" panose="02070309020205020404" pitchFamily="49"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F19354-3764-6143-A8EF-F45EB6ADC2E2}"/>
              </a:ext>
            </a:extLst>
          </p:cNvPr>
          <p:cNvSpPr>
            <a:spLocks noGrp="1"/>
          </p:cNvSpPr>
          <p:nvPr>
            <p:ph type="sldNum" sz="quarter" idx="12"/>
          </p:nvPr>
        </p:nvSpPr>
        <p:spPr/>
        <p:txBody>
          <a:bodyPr/>
          <a:lstStyle/>
          <a:p>
            <a:fld id="{978E0684-F3CC-574E-AE0C-4C31900D30C0}" type="slidenum">
              <a:rPr lang="en-US" altLang="en-US"/>
              <a:pPr/>
              <a:t>23</a:t>
            </a:fld>
            <a:r>
              <a:rPr lang="en-US" altLang="en-US"/>
              <a:t> / 46</a:t>
            </a:r>
          </a:p>
        </p:txBody>
      </p:sp>
      <p:sp>
        <p:nvSpPr>
          <p:cNvPr id="159746" name="Rectangle 2">
            <a:extLst>
              <a:ext uri="{FF2B5EF4-FFF2-40B4-BE49-F238E27FC236}">
                <a16:creationId xmlns:a16="http://schemas.microsoft.com/office/drawing/2014/main" id="{48860405-2BF7-3F45-A729-2031350E4BDD}"/>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33795" name="Rectangle 3">
            <a:extLst>
              <a:ext uri="{FF2B5EF4-FFF2-40B4-BE49-F238E27FC236}">
                <a16:creationId xmlns:a16="http://schemas.microsoft.com/office/drawing/2014/main" id="{28565886-14B3-444E-A9F3-4DA042BA0788}"/>
              </a:ext>
            </a:extLst>
          </p:cNvPr>
          <p:cNvSpPr>
            <a:spLocks noGrp="1"/>
          </p:cNvSpPr>
          <p:nvPr>
            <p:ph type="body" idx="4294967295"/>
          </p:nvPr>
        </p:nvSpPr>
        <p:spPr>
          <a:xfrm>
            <a:off x="457200" y="1196975"/>
            <a:ext cx="8686800" cy="5203825"/>
          </a:xfrm>
        </p:spPr>
        <p:txBody>
          <a:bodyPr/>
          <a:lstStyle/>
          <a:p>
            <a:pPr marL="609600" indent="-609600"/>
            <a:r>
              <a:rPr lang="en-CA" altLang="en-US" sz="2400" i="1">
                <a:solidFill>
                  <a:srgbClr val="FF0000"/>
                </a:solidFill>
                <a:latin typeface="Impact" panose="020B0806030902050204" pitchFamily="34" charset="0"/>
                <a:cs typeface="Tahoma" panose="020B0604030504040204" pitchFamily="34" charset="0"/>
              </a:rPr>
              <a:t>Data Clumps</a:t>
            </a:r>
          </a:p>
          <a:p>
            <a:pPr marL="990600" lvl="1" indent="-533400"/>
            <a:r>
              <a:rPr lang="en-CA" altLang="en-US" sz="2000">
                <a:cs typeface="Tahoma" panose="020B0604030504040204" pitchFamily="34" charset="0"/>
              </a:rPr>
              <a:t>In the example, a </a:t>
            </a:r>
            <a:r>
              <a:rPr lang="en-CA" altLang="en-US" sz="2000">
                <a:latin typeface="Courier New" panose="02070309020205020404" pitchFamily="49" charset="0"/>
                <a:cs typeface="Tahoma" panose="020B0604030504040204" pitchFamily="34" charset="0"/>
              </a:rPr>
              <a:t>Title</a:t>
            </a:r>
            <a:r>
              <a:rPr lang="en-CA" altLang="en-US" sz="2000">
                <a:cs typeface="Tahoma" panose="020B0604030504040204" pitchFamily="34" charset="0"/>
              </a:rPr>
              <a:t> class is dying to be born</a:t>
            </a:r>
          </a:p>
          <a:p>
            <a:pPr marL="990600" lvl="1" indent="-533400"/>
            <a:endParaRPr lang="en-CA" altLang="en-US" sz="2000">
              <a:cs typeface="Tahoma" panose="020B0604030504040204" pitchFamily="34" charset="0"/>
            </a:endParaRPr>
          </a:p>
          <a:p>
            <a:pPr marL="990600" lvl="1" indent="-533400"/>
            <a:r>
              <a:rPr lang="en-CA" altLang="en-US" sz="2000">
                <a:cs typeface="Tahoma" panose="020B0604030504040204" pitchFamily="34" charset="0"/>
              </a:rPr>
              <a:t>If a client knows how to change a title’s </a:t>
            </a:r>
            <a:r>
              <a:rPr lang="en-CA" altLang="en-US" sz="2000">
                <a:latin typeface="Courier New" panose="02070309020205020404" pitchFamily="49" charset="0"/>
                <a:cs typeface="Tahoma" panose="020B0604030504040204" pitchFamily="34" charset="0"/>
              </a:rPr>
              <a:t>x</a:t>
            </a:r>
            <a:r>
              <a:rPr lang="en-CA" altLang="en-US" sz="2000">
                <a:cs typeface="Tahoma" panose="020B0604030504040204" pitchFamily="34" charset="0"/>
              </a:rPr>
              <a:t>, </a:t>
            </a:r>
            <a:r>
              <a:rPr lang="en-CA" altLang="en-US" sz="2000">
                <a:latin typeface="Courier New" panose="02070309020205020404" pitchFamily="49" charset="0"/>
                <a:cs typeface="Tahoma" panose="020B0604030504040204" pitchFamily="34" charset="0"/>
              </a:rPr>
              <a:t>y</a:t>
            </a:r>
            <a:r>
              <a:rPr lang="en-CA" altLang="en-US" sz="2000">
                <a:cs typeface="Tahoma" panose="020B0604030504040204" pitchFamily="34" charset="0"/>
              </a:rPr>
              <a:t>, </a:t>
            </a:r>
            <a:r>
              <a:rPr lang="en-CA" altLang="en-US" sz="2000">
                <a:latin typeface="Courier New" panose="02070309020205020404" pitchFamily="49" charset="0"/>
                <a:cs typeface="Tahoma" panose="020B0604030504040204" pitchFamily="34" charset="0"/>
              </a:rPr>
              <a:t>text</a:t>
            </a:r>
            <a:r>
              <a:rPr lang="en-CA" altLang="en-US" sz="2000">
                <a:cs typeface="Tahoma" panose="020B0604030504040204" pitchFamily="34" charset="0"/>
              </a:rPr>
              <a:t>, and </a:t>
            </a:r>
            <a:r>
              <a:rPr lang="en-CA" altLang="en-US" sz="2000">
                <a:latin typeface="Courier New" panose="02070309020205020404" pitchFamily="49" charset="0"/>
                <a:cs typeface="Tahoma" panose="020B0604030504040204" pitchFamily="34" charset="0"/>
              </a:rPr>
              <a:t>colour</a:t>
            </a:r>
            <a:r>
              <a:rPr lang="en-CA" altLang="en-US" sz="2000">
                <a:cs typeface="Tahoma" panose="020B0604030504040204" pitchFamily="34" charset="0"/>
              </a:rPr>
              <a:t>, then it knows enough to be able to “roll its own” </a:t>
            </a:r>
            <a:r>
              <a:rPr lang="en-CA" altLang="en-US" sz="2000">
                <a:latin typeface="Courier New" panose="02070309020205020404" pitchFamily="49" charset="0"/>
                <a:cs typeface="Tahoma" panose="020B0604030504040204" pitchFamily="34" charset="0"/>
              </a:rPr>
              <a:t>Title</a:t>
            </a:r>
            <a:r>
              <a:rPr lang="en-CA" altLang="en-US" sz="2000">
                <a:cs typeface="Tahoma" panose="020B0604030504040204" pitchFamily="34" charset="0"/>
              </a:rPr>
              <a:t> objects.</a:t>
            </a:r>
          </a:p>
          <a:p>
            <a:pPr marL="1371600" lvl="2" indent="-457200"/>
            <a:r>
              <a:rPr lang="en-CA" altLang="en-US" sz="1800">
                <a:cs typeface="Tahoma" panose="020B0604030504040204" pitchFamily="34" charset="0"/>
              </a:rPr>
              <a:t>However, this does mean that the client now has to talk to another class.</a:t>
            </a:r>
          </a:p>
          <a:p>
            <a:pPr marL="990600" lvl="1" indent="-533400"/>
            <a:endParaRPr lang="en-CA" altLang="en-US" sz="2000">
              <a:cs typeface="Tahoma" panose="020B0604030504040204" pitchFamily="34" charset="0"/>
            </a:endParaRPr>
          </a:p>
          <a:p>
            <a:pPr marL="990600" lvl="1" indent="-533400"/>
            <a:r>
              <a:rPr lang="en-CA" altLang="en-US" sz="2000">
                <a:cs typeface="Tahoma" panose="020B0604030504040204" pitchFamily="34" charset="0"/>
              </a:rPr>
              <a:t>This will greatly shorten and simplify your parameter lists (which aids understanding) and makes your class conceptually simpler too.</a:t>
            </a:r>
          </a:p>
          <a:p>
            <a:pPr marL="990600" lvl="1" indent="-533400"/>
            <a:endParaRPr lang="en-CA" altLang="en-US" sz="2000">
              <a:cs typeface="Tahoma" panose="020B0604030504040204" pitchFamily="34" charset="0"/>
            </a:endParaRPr>
          </a:p>
          <a:p>
            <a:pPr marL="1371600" lvl="2" indent="-457200">
              <a:buFont typeface="Arial" panose="020B0604020202020204" pitchFamily="34" charset="0"/>
              <a:buNone/>
            </a:pPr>
            <a:r>
              <a:rPr lang="en-CA" altLang="en-US" sz="1800" b="1" i="1">
                <a:solidFill>
                  <a:srgbClr val="33CC33"/>
                </a:solidFill>
                <a:latin typeface="Comic Sans MS" panose="030F0902030302020204" pitchFamily="66" charset="0"/>
                <a:cs typeface="Tahoma" panose="020B0604030504040204" pitchFamily="34" charset="0"/>
              </a:rPr>
              <a:t>(Preserve whole object, extract class, introduce parameter object)</a:t>
            </a:r>
          </a:p>
          <a:p>
            <a:pPr marL="990600" lvl="1" indent="-533400"/>
            <a:endParaRPr lang="en-CA" altLang="en-US" sz="2000" b="1" i="1">
              <a:solidFill>
                <a:srgbClr val="33CC33"/>
              </a:solidFill>
              <a:latin typeface="Comic Sans MS" panose="030F0902030302020204" pitchFamily="66" charset="0"/>
              <a:cs typeface="Tahom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B27B3FA-914A-5E4D-8235-6F94BF0D4EA5}"/>
              </a:ext>
            </a:extLst>
          </p:cNvPr>
          <p:cNvSpPr>
            <a:spLocks noGrp="1"/>
          </p:cNvSpPr>
          <p:nvPr>
            <p:ph type="sldNum" sz="quarter" idx="12"/>
          </p:nvPr>
        </p:nvSpPr>
        <p:spPr/>
        <p:txBody>
          <a:bodyPr/>
          <a:lstStyle/>
          <a:p>
            <a:fld id="{D74E6D10-35AE-4A4C-8A6F-AB8EBEAC9DB9}" type="slidenum">
              <a:rPr lang="en-US" altLang="en-US"/>
              <a:pPr/>
              <a:t>24</a:t>
            </a:fld>
            <a:r>
              <a:rPr lang="en-US" altLang="en-US"/>
              <a:t> / 46</a:t>
            </a:r>
          </a:p>
        </p:txBody>
      </p:sp>
      <p:sp>
        <p:nvSpPr>
          <p:cNvPr id="160770" name="Rectangle 2">
            <a:extLst>
              <a:ext uri="{FF2B5EF4-FFF2-40B4-BE49-F238E27FC236}">
                <a16:creationId xmlns:a16="http://schemas.microsoft.com/office/drawing/2014/main" id="{3D65EF8C-893B-234C-95AA-C8409DF5AED2}"/>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34819" name="Rectangle 3">
            <a:extLst>
              <a:ext uri="{FF2B5EF4-FFF2-40B4-BE49-F238E27FC236}">
                <a16:creationId xmlns:a16="http://schemas.microsoft.com/office/drawing/2014/main" id="{6F9A296A-E21E-3547-A0F6-F75E4844267B}"/>
              </a:ext>
            </a:extLst>
          </p:cNvPr>
          <p:cNvSpPr>
            <a:spLocks noGrp="1"/>
          </p:cNvSpPr>
          <p:nvPr>
            <p:ph type="body" idx="4294967295"/>
          </p:nvPr>
        </p:nvSpPr>
        <p:spPr>
          <a:xfrm>
            <a:off x="457200" y="1196975"/>
            <a:ext cx="8229600" cy="5203825"/>
          </a:xfrm>
        </p:spPr>
        <p:txBody>
          <a:bodyPr/>
          <a:lstStyle/>
          <a:p>
            <a:pPr marL="609600" indent="-609600">
              <a:lnSpc>
                <a:spcPct val="90000"/>
              </a:lnSpc>
            </a:pPr>
            <a:r>
              <a:rPr lang="en-CA" altLang="en-US" sz="2400" i="1">
                <a:solidFill>
                  <a:srgbClr val="FF0000"/>
                </a:solidFill>
                <a:latin typeface="Impact" panose="020B0806030902050204" pitchFamily="34" charset="0"/>
                <a:cs typeface="Tahoma" panose="020B0604030504040204" pitchFamily="34" charset="0"/>
              </a:rPr>
              <a:t>Primitive Obsession</a:t>
            </a:r>
          </a:p>
          <a:p>
            <a:pPr marL="990600" lvl="1" indent="-533400">
              <a:lnSpc>
                <a:spcPct val="90000"/>
              </a:lnSpc>
            </a:pPr>
            <a:r>
              <a:rPr lang="en-CA" altLang="en-US" sz="2000">
                <a:cs typeface="Tahoma" panose="020B0604030504040204" pitchFamily="34" charset="0"/>
              </a:rPr>
              <a:t>All subparts of an object are instances of primitive types</a:t>
            </a:r>
          </a:p>
          <a:p>
            <a:pPr marL="1371600" lvl="2" indent="-457200">
              <a:lnSpc>
                <a:spcPct val="90000"/>
              </a:lnSpc>
              <a:buFont typeface="Arial" panose="020B0604020202020204" pitchFamily="34" charset="0"/>
              <a:buNone/>
            </a:pPr>
            <a:r>
              <a:rPr lang="en-CA" altLang="en-US" sz="1800">
                <a:latin typeface="Courier New" panose="02070309020205020404" pitchFamily="49" charset="0"/>
                <a:cs typeface="Tahoma" panose="020B0604030504040204" pitchFamily="34" charset="0"/>
              </a:rPr>
              <a:t>(int, string, bool, double, </a:t>
            </a:r>
            <a:r>
              <a:rPr lang="en-CA" altLang="en-US" sz="1800" i="1">
                <a:cs typeface="Tahoma" panose="020B0604030504040204" pitchFamily="34" charset="0"/>
              </a:rPr>
              <a:t>etc.</a:t>
            </a:r>
            <a:r>
              <a:rPr lang="en-CA" altLang="en-US" sz="1800">
                <a:cs typeface="Tahoma" panose="020B0604030504040204" pitchFamily="34" charset="0"/>
              </a:rPr>
              <a:t>)</a:t>
            </a:r>
          </a:p>
          <a:p>
            <a:pPr marL="1371600" lvl="2" indent="-457200">
              <a:lnSpc>
                <a:spcPct val="90000"/>
              </a:lnSpc>
              <a:buFont typeface="Arial" panose="020B0604020202020204" pitchFamily="34" charset="0"/>
              <a:buNone/>
            </a:pPr>
            <a:r>
              <a:rPr lang="en-CA" altLang="en-US" sz="1800" i="1">
                <a:cs typeface="Tahoma" panose="020B0604030504040204" pitchFamily="34" charset="0"/>
              </a:rPr>
              <a:t>	e.g.,</a:t>
            </a:r>
            <a:r>
              <a:rPr lang="en-CA" altLang="en-US" sz="1800">
                <a:cs typeface="Tahoma" panose="020B0604030504040204" pitchFamily="34" charset="0"/>
              </a:rPr>
              <a:t> dates, currency, SIN, tel.#, ISBN, special string values</a:t>
            </a:r>
          </a:p>
          <a:p>
            <a:pPr marL="990600" lvl="1" indent="-533400">
              <a:lnSpc>
                <a:spcPct val="90000"/>
              </a:lnSpc>
            </a:pPr>
            <a:endParaRPr lang="en-CA" altLang="en-US" sz="2000">
              <a:cs typeface="Tahoma" panose="020B0604030504040204" pitchFamily="34" charset="0"/>
            </a:endParaRPr>
          </a:p>
          <a:p>
            <a:pPr marL="990600" lvl="1" indent="-533400">
              <a:lnSpc>
                <a:spcPct val="90000"/>
              </a:lnSpc>
            </a:pPr>
            <a:r>
              <a:rPr lang="en-CA" altLang="en-US" sz="2000">
                <a:cs typeface="Tahoma" panose="020B0604030504040204" pitchFamily="34" charset="0"/>
              </a:rPr>
              <a:t>Often, these small objects have interesting and non-trivial constraints that can be modelled</a:t>
            </a:r>
          </a:p>
          <a:p>
            <a:pPr marL="1371600" lvl="2" indent="-457200">
              <a:lnSpc>
                <a:spcPct val="90000"/>
              </a:lnSpc>
              <a:buFont typeface="Arial" panose="020B0604020202020204" pitchFamily="34" charset="0"/>
              <a:buNone/>
            </a:pPr>
            <a:r>
              <a:rPr lang="en-CA" altLang="en-US" sz="1800" i="1">
                <a:cs typeface="Tahoma" panose="020B0604030504040204" pitchFamily="34" charset="0"/>
              </a:rPr>
              <a:t>	e.g.,</a:t>
            </a:r>
            <a:r>
              <a:rPr lang="en-CA" altLang="en-US" sz="1800">
                <a:cs typeface="Tahoma" panose="020B0604030504040204" pitchFamily="34" charset="0"/>
              </a:rPr>
              <a:t> fixed number of digits/chars, check digits, special values</a:t>
            </a:r>
          </a:p>
          <a:p>
            <a:pPr marL="990600" lvl="1" indent="-533400">
              <a:lnSpc>
                <a:spcPct val="90000"/>
              </a:lnSpc>
            </a:pPr>
            <a:endParaRPr lang="en-CA" altLang="en-US" sz="2000">
              <a:solidFill>
                <a:srgbClr val="2D1DA3"/>
              </a:solidFill>
              <a:cs typeface="Tahoma" panose="020B0604030504040204" pitchFamily="34" charset="0"/>
            </a:endParaRPr>
          </a:p>
          <a:p>
            <a:pPr marL="990600" lvl="1" indent="-533400">
              <a:lnSpc>
                <a:spcPct val="90000"/>
              </a:lnSpc>
            </a:pPr>
            <a:r>
              <a:rPr lang="en-CA" altLang="en-US" sz="2000">
                <a:solidFill>
                  <a:srgbClr val="2D1DA3"/>
                </a:solidFill>
                <a:cs typeface="Tahoma" panose="020B0604030504040204" pitchFamily="34" charset="0"/>
              </a:rPr>
              <a:t>Solution:</a:t>
            </a:r>
          </a:p>
          <a:p>
            <a:pPr marL="1371600" lvl="2" indent="-457200">
              <a:lnSpc>
                <a:spcPct val="90000"/>
              </a:lnSpc>
            </a:pPr>
            <a:r>
              <a:rPr lang="en-CA" altLang="en-US" sz="1800">
                <a:cs typeface="Tahoma" panose="020B0604030504040204" pitchFamily="34" charset="0"/>
              </a:rPr>
              <a:t>Create some “small classes” that can validate and enforce the constraints.</a:t>
            </a:r>
          </a:p>
          <a:p>
            <a:pPr marL="1371600" lvl="2" indent="-457200">
              <a:lnSpc>
                <a:spcPct val="90000"/>
              </a:lnSpc>
              <a:buFont typeface="Arial" panose="020B0604020202020204" pitchFamily="34" charset="0"/>
              <a:buNone/>
            </a:pPr>
            <a:r>
              <a:rPr lang="en-CA" altLang="en-US" sz="1800" b="1" i="1">
                <a:solidFill>
                  <a:srgbClr val="33CC33"/>
                </a:solidFill>
                <a:latin typeface="Comic Sans MS" panose="030F0902030302020204" pitchFamily="66" charset="0"/>
                <a:cs typeface="Tahoma" panose="020B0604030504040204" pitchFamily="34" charset="0"/>
              </a:rPr>
              <a:t>(Replace data value with object, extract class, introduce parameter object)</a:t>
            </a:r>
          </a:p>
          <a:p>
            <a:pPr marL="990600" lvl="1" indent="-533400">
              <a:lnSpc>
                <a:spcPct val="90000"/>
              </a:lnSpc>
            </a:pPr>
            <a:endParaRPr lang="en-CA" altLang="en-US" sz="2000" i="1">
              <a:cs typeface="Tahom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5DEE554-1936-684D-A85F-CB56140A4C0D}"/>
              </a:ext>
            </a:extLst>
          </p:cNvPr>
          <p:cNvSpPr>
            <a:spLocks noGrp="1"/>
          </p:cNvSpPr>
          <p:nvPr>
            <p:ph type="sldNum" sz="quarter" idx="12"/>
          </p:nvPr>
        </p:nvSpPr>
        <p:spPr/>
        <p:txBody>
          <a:bodyPr/>
          <a:lstStyle/>
          <a:p>
            <a:fld id="{1A40F67D-8813-8B4E-BF18-B3FD4ACB57AF}" type="slidenum">
              <a:rPr lang="en-US" altLang="en-US"/>
              <a:pPr/>
              <a:t>25</a:t>
            </a:fld>
            <a:r>
              <a:rPr lang="en-US" altLang="en-US"/>
              <a:t> / 46</a:t>
            </a:r>
          </a:p>
        </p:txBody>
      </p:sp>
      <p:sp>
        <p:nvSpPr>
          <p:cNvPr id="165890" name="Rectangle 2">
            <a:extLst>
              <a:ext uri="{FF2B5EF4-FFF2-40B4-BE49-F238E27FC236}">
                <a16:creationId xmlns:a16="http://schemas.microsoft.com/office/drawing/2014/main" id="{C885FE62-2E08-3548-8AFB-CECDC7AE9536}"/>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165891" name="Rectangle 3">
            <a:extLst>
              <a:ext uri="{FF2B5EF4-FFF2-40B4-BE49-F238E27FC236}">
                <a16:creationId xmlns:a16="http://schemas.microsoft.com/office/drawing/2014/main" id="{25087C1B-67D5-7D45-BA08-820A74097711}"/>
              </a:ext>
            </a:extLst>
          </p:cNvPr>
          <p:cNvSpPr>
            <a:spLocks noGrp="1"/>
          </p:cNvSpPr>
          <p:nvPr>
            <p:ph type="body" idx="4294967295"/>
          </p:nvPr>
        </p:nvSpPr>
        <p:spPr>
          <a:xfrm>
            <a:off x="457200" y="1196975"/>
            <a:ext cx="8229600" cy="5203825"/>
          </a:xfrm>
        </p:spPr>
        <p:txBody>
          <a:bodyPr/>
          <a:lstStyle/>
          <a:p>
            <a:pPr marL="609600" indent="-609600">
              <a:buFont typeface="Wingdings 2" pitchFamily="18" charset="2"/>
              <a:buChar char=""/>
              <a:defRPr/>
            </a:pPr>
            <a:r>
              <a:rPr lang="en-CA" sz="2400" i="1" dirty="0">
                <a:solidFill>
                  <a:srgbClr val="FF0000"/>
                </a:solidFill>
                <a:latin typeface="Impact" pitchFamily="34" charset="0"/>
                <a:cs typeface="Tahoma" pitchFamily="34" charset="0"/>
              </a:rPr>
              <a:t>Message chains</a:t>
            </a:r>
            <a:endParaRPr lang="en-CA" sz="2400" i="1" dirty="0">
              <a:latin typeface="Impact" pitchFamily="34" charset="0"/>
              <a:cs typeface="Tahoma" pitchFamily="34" charset="0"/>
            </a:endParaRPr>
          </a:p>
          <a:p>
            <a:pPr marL="990600" lvl="1" indent="-533400">
              <a:defRPr/>
            </a:pPr>
            <a:r>
              <a:rPr lang="en-CA" sz="2000" dirty="0">
                <a:cs typeface="Tahoma" pitchFamily="34" charset="0"/>
              </a:rPr>
              <a:t>Client asks an object which asks a </a:t>
            </a:r>
            <a:r>
              <a:rPr lang="en-CA" sz="2000" dirty="0" err="1">
                <a:cs typeface="Tahoma" pitchFamily="34" charset="0"/>
              </a:rPr>
              <a:t>subobject</a:t>
            </a:r>
            <a:r>
              <a:rPr lang="en-CA" sz="2000" dirty="0">
                <a:cs typeface="Tahoma" pitchFamily="34" charset="0"/>
              </a:rPr>
              <a:t>, which asks a </a:t>
            </a:r>
            <a:r>
              <a:rPr lang="en-CA" sz="2000" dirty="0" err="1">
                <a:cs typeface="Tahoma" pitchFamily="34" charset="0"/>
              </a:rPr>
              <a:t>subobject</a:t>
            </a:r>
            <a:r>
              <a:rPr lang="en-CA" sz="2000" dirty="0">
                <a:cs typeface="Tahoma" pitchFamily="34" charset="0"/>
              </a:rPr>
              <a:t>, …</a:t>
            </a:r>
          </a:p>
          <a:p>
            <a:pPr marL="1371600" lvl="2" indent="-457200">
              <a:buFont typeface="Arial" charset="0"/>
              <a:buChar char="▪"/>
              <a:defRPr/>
            </a:pPr>
            <a:r>
              <a:rPr lang="en-CA" sz="1800" dirty="0">
                <a:cs typeface="Tahoma" pitchFamily="34" charset="0"/>
              </a:rPr>
              <a:t>Multi-layer “drill down” may result in sub-sub-sub-objects being passed back to requesting client.</a:t>
            </a:r>
          </a:p>
          <a:p>
            <a:pPr marL="1255712" lvl="2" indent="-533400">
              <a:buFont typeface="Arial" charset="0"/>
              <a:buChar char="▪"/>
              <a:defRPr/>
            </a:pPr>
            <a:r>
              <a:rPr lang="en-CA" sz="1600" dirty="0">
                <a:cs typeface="Tahoma" pitchFamily="34" charset="0"/>
              </a:rPr>
              <a:t>Sounds like the client already has an understanding of the structure of the </a:t>
            </a:r>
            <a:r>
              <a:rPr lang="en-CA" sz="1600" dirty="0" err="1">
                <a:cs typeface="Tahoma" pitchFamily="34" charset="0"/>
              </a:rPr>
              <a:t>object,even</a:t>
            </a:r>
            <a:r>
              <a:rPr lang="en-CA" sz="1600" dirty="0">
                <a:cs typeface="Tahoma" pitchFamily="34" charset="0"/>
              </a:rPr>
              <a:t> if it is going through appropriate intermediaries.</a:t>
            </a:r>
          </a:p>
          <a:p>
            <a:pPr marL="990600" lvl="1" indent="-533400">
              <a:defRPr/>
            </a:pPr>
            <a:endParaRPr lang="en-CA" sz="2000" dirty="0">
              <a:cs typeface="Tahoma" pitchFamily="34" charset="0"/>
            </a:endParaRPr>
          </a:p>
          <a:p>
            <a:pPr marL="990600" lvl="1" indent="-533400">
              <a:defRPr/>
            </a:pPr>
            <a:r>
              <a:rPr lang="en-CA" sz="2000" dirty="0">
                <a:cs typeface="Tahoma" pitchFamily="34" charset="0"/>
              </a:rPr>
              <a:t>Probably need to rethink abstraction … </a:t>
            </a:r>
          </a:p>
          <a:p>
            <a:pPr marL="1371600" lvl="2" indent="-457200">
              <a:buFont typeface="Arial" charset="0"/>
              <a:buChar char="▪"/>
              <a:defRPr/>
            </a:pPr>
            <a:r>
              <a:rPr lang="en-CA" sz="1800" dirty="0">
                <a:cs typeface="Tahoma" pitchFamily="34" charset="0"/>
              </a:rPr>
              <a:t>Why is a deeply nested subpart surfacing?</a:t>
            </a:r>
          </a:p>
          <a:p>
            <a:pPr marL="1371600" lvl="2" indent="-457200">
              <a:buFont typeface="Arial" charset="0"/>
              <a:buChar char="▪"/>
              <a:defRPr/>
            </a:pPr>
            <a:r>
              <a:rPr lang="en-CA" sz="1800" dirty="0">
                <a:cs typeface="Tahoma" pitchFamily="34" charset="0"/>
              </a:rPr>
              <a:t>Why is the subpart so simple that it’s useful far from home?</a:t>
            </a:r>
          </a:p>
          <a:p>
            <a:pPr marL="1371600" lvl="2" indent="-457200">
              <a:buFont typeface="Arial" charset="0"/>
              <a:buNone/>
              <a:defRPr/>
            </a:pPr>
            <a:r>
              <a:rPr lang="en-CA" sz="1800" b="1" i="1" dirty="0">
                <a:solidFill>
                  <a:srgbClr val="33CC33"/>
                </a:solidFill>
                <a:latin typeface="Comic Sans MS" pitchFamily="66" charset="0"/>
                <a:cs typeface="Tahoma" pitchFamily="34" charset="0"/>
              </a:rPr>
              <a:t>(Hide delegate)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DD8372A-7D35-E141-BA08-253742A38DD3}"/>
              </a:ext>
            </a:extLst>
          </p:cNvPr>
          <p:cNvSpPr>
            <a:spLocks noGrp="1"/>
          </p:cNvSpPr>
          <p:nvPr>
            <p:ph type="sldNum" sz="quarter" idx="12"/>
          </p:nvPr>
        </p:nvSpPr>
        <p:spPr/>
        <p:txBody>
          <a:bodyPr/>
          <a:lstStyle/>
          <a:p>
            <a:fld id="{B865F349-0491-CB40-8BBA-DD25D99D3409}" type="slidenum">
              <a:rPr lang="en-US" altLang="en-US"/>
              <a:pPr/>
              <a:t>26</a:t>
            </a:fld>
            <a:r>
              <a:rPr lang="en-US" altLang="en-US"/>
              <a:t> / 46</a:t>
            </a:r>
          </a:p>
        </p:txBody>
      </p:sp>
      <p:sp>
        <p:nvSpPr>
          <p:cNvPr id="169986" name="Rectangle 2">
            <a:extLst>
              <a:ext uri="{FF2B5EF4-FFF2-40B4-BE49-F238E27FC236}">
                <a16:creationId xmlns:a16="http://schemas.microsoft.com/office/drawing/2014/main" id="{24F3A48B-842B-DC40-83D4-DC26711140C9}"/>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38915" name="Rectangle 3">
            <a:extLst>
              <a:ext uri="{FF2B5EF4-FFF2-40B4-BE49-F238E27FC236}">
                <a16:creationId xmlns:a16="http://schemas.microsoft.com/office/drawing/2014/main" id="{352C4990-AD93-594F-A4DF-6A18816B2284}"/>
              </a:ext>
            </a:extLst>
          </p:cNvPr>
          <p:cNvSpPr>
            <a:spLocks noGrp="1"/>
          </p:cNvSpPr>
          <p:nvPr>
            <p:ph type="body" idx="4294967295"/>
          </p:nvPr>
        </p:nvSpPr>
        <p:spPr>
          <a:xfrm>
            <a:off x="468313" y="1341438"/>
            <a:ext cx="8283575" cy="4572000"/>
          </a:xfrm>
        </p:spPr>
        <p:txBody>
          <a:bodyPr/>
          <a:lstStyle/>
          <a:p>
            <a:pPr marL="609600" indent="-609600">
              <a:lnSpc>
                <a:spcPct val="90000"/>
              </a:lnSpc>
            </a:pPr>
            <a:r>
              <a:rPr lang="en-CA" altLang="en-US" sz="2400" i="1">
                <a:solidFill>
                  <a:srgbClr val="FF0000"/>
                </a:solidFill>
                <a:latin typeface="Impact" panose="020B0806030902050204" pitchFamily="34" charset="0"/>
                <a:cs typeface="Tahoma" panose="020B0604030504040204" pitchFamily="34" charset="0"/>
              </a:rPr>
              <a:t>Data class</a:t>
            </a:r>
          </a:p>
          <a:p>
            <a:pPr marL="990600" lvl="1" indent="-533400">
              <a:lnSpc>
                <a:spcPct val="90000"/>
              </a:lnSpc>
            </a:pPr>
            <a:r>
              <a:rPr lang="en-CA" altLang="en-US" sz="1800">
                <a:cs typeface="Tahoma" panose="020B0604030504040204" pitchFamily="34" charset="0"/>
              </a:rPr>
              <a:t>Class consists of (simple) data fields and simple get/set methods only.</a:t>
            </a:r>
          </a:p>
          <a:p>
            <a:pPr marL="1371600" lvl="2" indent="-457200">
              <a:lnSpc>
                <a:spcPct val="90000"/>
              </a:lnSpc>
            </a:pPr>
            <a:endParaRPr lang="en-CA" altLang="en-US" sz="1600">
              <a:cs typeface="Tahoma" panose="020B0604030504040204" pitchFamily="34" charset="0"/>
            </a:endParaRPr>
          </a:p>
          <a:p>
            <a:pPr marL="990600" lvl="1" indent="-533400">
              <a:lnSpc>
                <a:spcPct val="90000"/>
              </a:lnSpc>
            </a:pPr>
            <a:r>
              <a:rPr lang="en-CA" altLang="en-US" sz="1800">
                <a:solidFill>
                  <a:srgbClr val="2D1DA3"/>
                </a:solidFill>
                <a:cs typeface="Tahoma" panose="020B0604030504040204" pitchFamily="34" charset="0"/>
              </a:rPr>
              <a:t>Solution:</a:t>
            </a:r>
          </a:p>
          <a:p>
            <a:pPr marL="1371600" lvl="2" indent="-457200">
              <a:lnSpc>
                <a:spcPct val="90000"/>
              </a:lnSpc>
            </a:pPr>
            <a:r>
              <a:rPr lang="en-CA" altLang="en-US" sz="1600">
                <a:cs typeface="Tahoma" panose="020B0604030504040204" pitchFamily="34" charset="0"/>
              </a:rPr>
              <a:t>Have a look at usage patterns in the clients</a:t>
            </a:r>
          </a:p>
          <a:p>
            <a:pPr marL="1371600" lvl="2" indent="-457200">
              <a:lnSpc>
                <a:spcPct val="90000"/>
              </a:lnSpc>
            </a:pPr>
            <a:r>
              <a:rPr lang="en-CA" altLang="en-US" sz="1600">
                <a:cs typeface="Tahoma" panose="020B0604030504040204" pitchFamily="34" charset="0"/>
              </a:rPr>
              <a:t>Try to abstract some commonalities of usage into methods of the data class and move some functionality over</a:t>
            </a:r>
          </a:p>
          <a:p>
            <a:pPr marL="1371600" lvl="2" indent="-457200">
              <a:lnSpc>
                <a:spcPct val="90000"/>
              </a:lnSpc>
            </a:pPr>
            <a:endParaRPr lang="en-CA" altLang="en-US" sz="1600">
              <a:cs typeface="Tahoma" panose="020B0604030504040204" pitchFamily="34" charset="0"/>
            </a:endParaRPr>
          </a:p>
          <a:p>
            <a:pPr marL="990600" lvl="1" indent="-533400">
              <a:lnSpc>
                <a:spcPct val="90000"/>
              </a:lnSpc>
            </a:pPr>
            <a:r>
              <a:rPr lang="en-CA" altLang="en-US" sz="1800">
                <a:cs typeface="Tahoma" panose="020B0604030504040204" pitchFamily="34" charset="0"/>
              </a:rPr>
              <a:t>Data classes can be quite reasonable, if used judiciously.</a:t>
            </a:r>
          </a:p>
          <a:p>
            <a:pPr marL="1371600" lvl="2" indent="-457200">
              <a:lnSpc>
                <a:spcPct val="90000"/>
              </a:lnSpc>
            </a:pPr>
            <a:r>
              <a:rPr lang="en-CA" altLang="en-US" sz="1600">
                <a:cs typeface="Tahoma" panose="020B0604030504040204" pitchFamily="34" charset="0"/>
              </a:rPr>
              <a:t>In C++, often use </a:t>
            </a:r>
            <a:r>
              <a:rPr lang="en-CA" altLang="en-US" sz="1600">
                <a:latin typeface="Courier New" panose="02070309020205020404" pitchFamily="49" charset="0"/>
                <a:cs typeface="Tahoma" panose="020B0604030504040204" pitchFamily="34" charset="0"/>
              </a:rPr>
              <a:t>struct</a:t>
            </a:r>
            <a:r>
              <a:rPr lang="en-CA" altLang="en-US" sz="1600">
                <a:cs typeface="Tahoma" panose="020B0604030504040204" pitchFamily="34" charset="0"/>
              </a:rPr>
              <a:t>s to model data classes.</a:t>
            </a:r>
          </a:p>
          <a:p>
            <a:pPr marL="990600" lvl="1" indent="-533400">
              <a:lnSpc>
                <a:spcPct val="90000"/>
              </a:lnSpc>
            </a:pPr>
            <a:endParaRPr lang="en-CA" altLang="en-US" sz="1800" i="1">
              <a:solidFill>
                <a:srgbClr val="2D1DA3"/>
              </a:solidFill>
              <a:cs typeface="Tahoma" panose="020B0604030504040204" pitchFamily="34" charset="0"/>
            </a:endParaRPr>
          </a:p>
          <a:p>
            <a:pPr marL="990600" lvl="1" indent="-533400">
              <a:lnSpc>
                <a:spcPct val="90000"/>
              </a:lnSpc>
            </a:pPr>
            <a:r>
              <a:rPr lang="en-CA" altLang="en-US" sz="1800" i="1">
                <a:solidFill>
                  <a:srgbClr val="2D1DA3"/>
                </a:solidFill>
                <a:cs typeface="Tahoma" panose="020B0604030504040204" pitchFamily="34" charset="0"/>
              </a:rPr>
              <a:t>“Data classes are like children.  They are OK as a starting point, but to participate as a grownup object, they need to take on some responsibility.”</a:t>
            </a:r>
          </a:p>
          <a:p>
            <a:pPr marL="1371600" lvl="2" indent="-457200">
              <a:lnSpc>
                <a:spcPct val="90000"/>
              </a:lnSpc>
              <a:buFont typeface="Arial" panose="020B0604020202020204" pitchFamily="34" charset="0"/>
              <a:buNone/>
            </a:pPr>
            <a:r>
              <a:rPr lang="en-CA" altLang="en-US" sz="1600" b="1" i="1">
                <a:solidFill>
                  <a:srgbClr val="33CC33"/>
                </a:solidFill>
                <a:latin typeface="Comic Sans MS" panose="030F0902030302020204" pitchFamily="66" charset="0"/>
                <a:cs typeface="Tahoma" panose="020B0604030504040204" pitchFamily="34" charset="0"/>
              </a:rPr>
              <a:t>(Extract/move method)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FAD41E0-14D6-0447-B6A4-DA52D75179E7}"/>
              </a:ext>
            </a:extLst>
          </p:cNvPr>
          <p:cNvSpPr>
            <a:spLocks noGrp="1"/>
          </p:cNvSpPr>
          <p:nvPr>
            <p:ph type="sldNum" sz="quarter" idx="12"/>
          </p:nvPr>
        </p:nvSpPr>
        <p:spPr/>
        <p:txBody>
          <a:bodyPr/>
          <a:lstStyle/>
          <a:p>
            <a:fld id="{6A2EDED1-A782-FF47-8D06-AA65FE1528E6}" type="slidenum">
              <a:rPr lang="en-US" altLang="en-US"/>
              <a:pPr/>
              <a:t>27</a:t>
            </a:fld>
            <a:r>
              <a:rPr lang="en-US" altLang="en-US"/>
              <a:t> / 46</a:t>
            </a:r>
          </a:p>
        </p:txBody>
      </p:sp>
      <p:sp>
        <p:nvSpPr>
          <p:cNvPr id="173058" name="Rectangle 2">
            <a:extLst>
              <a:ext uri="{FF2B5EF4-FFF2-40B4-BE49-F238E27FC236}">
                <a16:creationId xmlns:a16="http://schemas.microsoft.com/office/drawing/2014/main" id="{96F013DA-73B5-E847-9B06-8B562360A2AB}"/>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Bad smells in code</a:t>
            </a:r>
          </a:p>
        </p:txBody>
      </p:sp>
      <p:sp>
        <p:nvSpPr>
          <p:cNvPr id="41987" name="Rectangle 3">
            <a:extLst>
              <a:ext uri="{FF2B5EF4-FFF2-40B4-BE49-F238E27FC236}">
                <a16:creationId xmlns:a16="http://schemas.microsoft.com/office/drawing/2014/main" id="{EFF81EC2-FA63-5845-A2B9-833FA0CF5353}"/>
              </a:ext>
            </a:extLst>
          </p:cNvPr>
          <p:cNvSpPr>
            <a:spLocks noGrp="1"/>
          </p:cNvSpPr>
          <p:nvPr>
            <p:ph type="body" idx="4294967295"/>
          </p:nvPr>
        </p:nvSpPr>
        <p:spPr>
          <a:xfrm>
            <a:off x="457200" y="1196975"/>
            <a:ext cx="8229600" cy="5203825"/>
          </a:xfrm>
        </p:spPr>
        <p:txBody>
          <a:bodyPr/>
          <a:lstStyle/>
          <a:p>
            <a:pPr marL="609600" indent="-609600">
              <a:lnSpc>
                <a:spcPct val="90000"/>
              </a:lnSpc>
            </a:pPr>
            <a:r>
              <a:rPr lang="en-CA" altLang="en-US" sz="2400" i="1" dirty="0">
                <a:solidFill>
                  <a:srgbClr val="FF0000"/>
                </a:solidFill>
                <a:latin typeface="Impact" panose="020B0806030902050204" pitchFamily="34" charset="0"/>
                <a:cs typeface="Tahoma" panose="020B0604030504040204" pitchFamily="34" charset="0"/>
              </a:rPr>
              <a:t>Comments</a:t>
            </a:r>
            <a:endParaRPr lang="en-CA" altLang="en-US" sz="2400" i="1" dirty="0">
              <a:latin typeface="Impact" panose="020B0806030902050204" pitchFamily="34" charset="0"/>
              <a:cs typeface="Tahoma" panose="020B0604030504040204" pitchFamily="34" charset="0"/>
            </a:endParaRPr>
          </a:p>
          <a:p>
            <a:pPr marL="1371600" lvl="2" indent="-457200">
              <a:lnSpc>
                <a:spcPct val="90000"/>
              </a:lnSpc>
            </a:pPr>
            <a:endParaRPr lang="en-CA" altLang="en-US" sz="1800" dirty="0">
              <a:cs typeface="Tahoma" panose="020B0604030504040204" pitchFamily="34" charset="0"/>
            </a:endParaRPr>
          </a:p>
          <a:p>
            <a:pPr marL="990600" lvl="1" indent="-533400">
              <a:lnSpc>
                <a:spcPct val="90000"/>
              </a:lnSpc>
            </a:pPr>
            <a:r>
              <a:rPr lang="en-CA" altLang="en-US" sz="2000" dirty="0">
                <a:cs typeface="Tahoma" panose="020B0604030504040204" pitchFamily="34" charset="0"/>
              </a:rPr>
              <a:t>In the context of refactoring, Fowler claims that long comments are often a sign of opaque, complicated, inscrutable code.</a:t>
            </a:r>
          </a:p>
          <a:p>
            <a:pPr marL="1371600" lvl="2" indent="-457200">
              <a:lnSpc>
                <a:spcPct val="90000"/>
              </a:lnSpc>
            </a:pPr>
            <a:r>
              <a:rPr lang="en-CA" altLang="en-US" sz="1800" dirty="0">
                <a:cs typeface="Tahoma" panose="020B0604030504040204" pitchFamily="34" charset="0"/>
              </a:rPr>
              <a:t>They aren’t against comments so much as in favour of self-evident coding practices.</a:t>
            </a:r>
          </a:p>
          <a:p>
            <a:pPr marL="1371600" lvl="2" indent="-457200">
              <a:lnSpc>
                <a:spcPct val="90000"/>
              </a:lnSpc>
            </a:pPr>
            <a:r>
              <a:rPr lang="en-CA" altLang="en-US" sz="1800" dirty="0">
                <a:cs typeface="Tahoma" panose="020B0604030504040204" pitchFamily="34" charset="0"/>
              </a:rPr>
              <a:t>Rather than explaining opaque code, restructure it!</a:t>
            </a:r>
          </a:p>
          <a:p>
            <a:pPr marL="1371600" lvl="2" indent="-457200">
              <a:lnSpc>
                <a:spcPct val="90000"/>
              </a:lnSpc>
            </a:pPr>
            <a:endParaRPr lang="en-CA" altLang="en-US" sz="1800" dirty="0">
              <a:cs typeface="Tahoma" panose="020B0604030504040204" pitchFamily="34" charset="0"/>
            </a:endParaRPr>
          </a:p>
          <a:p>
            <a:pPr marL="1371600" lvl="2" indent="-457200">
              <a:lnSpc>
                <a:spcPct val="90000"/>
              </a:lnSpc>
              <a:buFont typeface="Arial" panose="020B0604020202020204" pitchFamily="34" charset="0"/>
              <a:buNone/>
            </a:pPr>
            <a:r>
              <a:rPr lang="en-CA" altLang="en-US" sz="1800" b="1" i="1" dirty="0">
                <a:solidFill>
                  <a:srgbClr val="33CC33"/>
                </a:solidFill>
                <a:latin typeface="Comic Sans MS" panose="030F0902030302020204" pitchFamily="66" charset="0"/>
                <a:cs typeface="Tahoma" panose="020B0604030504040204" pitchFamily="34" charset="0"/>
              </a:rPr>
              <a:t>(Extract method/class, [many others applicable] </a:t>
            </a:r>
            <a:r>
              <a:rPr lang="en-CA" altLang="en-US" sz="1800" b="1" i="1" dirty="0">
                <a:solidFill>
                  <a:srgbClr val="33CC33"/>
                </a:solidFill>
                <a:cs typeface="Tahoma" panose="020B0604030504040204" pitchFamily="34" charset="0"/>
              </a:rPr>
              <a:t>…</a:t>
            </a:r>
            <a:r>
              <a:rPr lang="en-CA" altLang="en-US" sz="1800" b="1" i="1" dirty="0">
                <a:solidFill>
                  <a:srgbClr val="33CC33"/>
                </a:solidFill>
                <a:latin typeface="Comic Sans MS" panose="030F0902030302020204" pitchFamily="66" charset="0"/>
                <a:cs typeface="Tahoma" panose="020B0604030504040204" pitchFamily="34" charset="0"/>
              </a:rPr>
              <a:t>)</a:t>
            </a:r>
          </a:p>
          <a:p>
            <a:pPr marL="1371600" lvl="2" indent="-457200">
              <a:lnSpc>
                <a:spcPct val="90000"/>
              </a:lnSpc>
              <a:buFont typeface="Arial" panose="020B0604020202020204" pitchFamily="34" charset="0"/>
              <a:buNone/>
            </a:pPr>
            <a:endParaRPr lang="en-CA" altLang="en-US" sz="1800" b="1" i="1" dirty="0">
              <a:solidFill>
                <a:srgbClr val="33CC33"/>
              </a:solidFill>
              <a:latin typeface="Comic Sans MS" panose="030F0902030302020204" pitchFamily="66" charset="0"/>
              <a:cs typeface="Tahoma" panose="020B0604030504040204" pitchFamily="34" charset="0"/>
            </a:endParaRPr>
          </a:p>
          <a:p>
            <a:pPr marL="990600" lvl="1" indent="-533400">
              <a:lnSpc>
                <a:spcPct val="90000"/>
              </a:lnSpc>
            </a:pPr>
            <a:r>
              <a:rPr lang="en-CA" altLang="en-US" sz="2000" dirty="0">
                <a:cs typeface="Tahoma" panose="020B0604030504040204" pitchFamily="34" charset="0"/>
              </a:rPr>
              <a:t>Comments are best used to document rationale</a:t>
            </a:r>
          </a:p>
          <a:p>
            <a:pPr marL="1371600" lvl="2" indent="-457200">
              <a:lnSpc>
                <a:spcPct val="90000"/>
              </a:lnSpc>
              <a:buFont typeface="Arial" panose="020B0604020202020204" pitchFamily="34" charset="0"/>
              <a:buNone/>
            </a:pPr>
            <a:r>
              <a:rPr lang="en-CA" altLang="en-US" sz="1800" i="1" dirty="0">
                <a:cs typeface="Tahoma" panose="020B0604030504040204" pitchFamily="34" charset="0"/>
              </a:rPr>
              <a:t>	i.e.,</a:t>
            </a:r>
            <a:r>
              <a:rPr lang="en-CA" altLang="en-US" sz="1800" dirty="0">
                <a:cs typeface="Tahoma" panose="020B0604030504040204" pitchFamily="34" charset="0"/>
              </a:rPr>
              <a:t> explain </a:t>
            </a:r>
            <a:r>
              <a:rPr lang="en-CA" altLang="en-US" sz="1800" i="1" dirty="0">
                <a:cs typeface="Tahoma" panose="020B0604030504040204" pitchFamily="34" charset="0"/>
              </a:rPr>
              <a:t>why</a:t>
            </a:r>
            <a:r>
              <a:rPr lang="en-CA" altLang="en-US" sz="1800" dirty="0">
                <a:cs typeface="Tahoma" panose="020B0604030504040204" pitchFamily="34" charset="0"/>
              </a:rPr>
              <a:t> you picked one approach over another.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7055E6B-DE62-CC43-821B-BA9816E4212F}"/>
              </a:ext>
            </a:extLst>
          </p:cNvPr>
          <p:cNvSpPr>
            <a:spLocks noGrp="1"/>
          </p:cNvSpPr>
          <p:nvPr>
            <p:ph type="sldNum" sz="quarter" idx="12"/>
          </p:nvPr>
        </p:nvSpPr>
        <p:spPr/>
        <p:txBody>
          <a:bodyPr/>
          <a:lstStyle/>
          <a:p>
            <a:fld id="{E82A8844-40E9-714D-8C1E-003CD6157C6C}" type="slidenum">
              <a:rPr lang="en-US" altLang="en-US"/>
              <a:pPr/>
              <a:t>28</a:t>
            </a:fld>
            <a:r>
              <a:rPr lang="en-US" altLang="en-US"/>
              <a:t> / 46</a:t>
            </a:r>
          </a:p>
        </p:txBody>
      </p:sp>
      <p:sp>
        <p:nvSpPr>
          <p:cNvPr id="174082" name="Rectangle 2">
            <a:extLst>
              <a:ext uri="{FF2B5EF4-FFF2-40B4-BE49-F238E27FC236}">
                <a16:creationId xmlns:a16="http://schemas.microsoft.com/office/drawing/2014/main" id="{6C69358D-1639-A949-B5DB-07DF841C8DC9}"/>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Summary</a:t>
            </a:r>
          </a:p>
        </p:txBody>
      </p:sp>
      <p:sp>
        <p:nvSpPr>
          <p:cNvPr id="43011" name="Rectangle 3">
            <a:extLst>
              <a:ext uri="{FF2B5EF4-FFF2-40B4-BE49-F238E27FC236}">
                <a16:creationId xmlns:a16="http://schemas.microsoft.com/office/drawing/2014/main" id="{D6E6F76C-61B0-B847-85E3-4CD2EF1755A9}"/>
              </a:ext>
            </a:extLst>
          </p:cNvPr>
          <p:cNvSpPr>
            <a:spLocks noGrp="1"/>
          </p:cNvSpPr>
          <p:nvPr>
            <p:ph type="body" idx="4294967295"/>
          </p:nvPr>
        </p:nvSpPr>
        <p:spPr>
          <a:xfrm>
            <a:off x="457200" y="1196975"/>
            <a:ext cx="8229600" cy="5203825"/>
          </a:xfrm>
        </p:spPr>
        <p:txBody>
          <a:bodyPr/>
          <a:lstStyle/>
          <a:p>
            <a:pPr>
              <a:lnSpc>
                <a:spcPct val="90000"/>
              </a:lnSpc>
            </a:pPr>
            <a:r>
              <a:rPr lang="en-CA" altLang="en-US" sz="2000">
                <a:cs typeface="Tahoma" panose="020B0604030504040204" pitchFamily="34" charset="0"/>
              </a:rPr>
              <a:t>Fowler </a:t>
            </a:r>
            <a:r>
              <a:rPr lang="en-CA" altLang="en-US" sz="2000" i="1">
                <a:cs typeface="Tahoma" panose="020B0604030504040204" pitchFamily="34" charset="0"/>
              </a:rPr>
              <a:t>et al.</a:t>
            </a:r>
            <a:r>
              <a:rPr lang="en-CA" altLang="en-US" sz="2000">
                <a:cs typeface="Tahoma" panose="020B0604030504040204" pitchFamily="34" charset="0"/>
              </a:rPr>
              <a:t>‘s </a:t>
            </a:r>
            <a:r>
              <a:rPr lang="en-CA" altLang="en-US" sz="2000" i="1">
                <a:solidFill>
                  <a:srgbClr val="2D1DA3"/>
                </a:solidFill>
                <a:cs typeface="Tahoma" panose="020B0604030504040204" pitchFamily="34" charset="0"/>
              </a:rPr>
              <a:t>Refactoring</a:t>
            </a:r>
            <a:r>
              <a:rPr lang="en-CA" altLang="en-US" sz="2000">
                <a:cs typeface="Tahoma" panose="020B0604030504040204" pitchFamily="34" charset="0"/>
              </a:rPr>
              <a:t> is a well-written book that summarizes a lot of “best practices” of OOD/OOP with nice examples.</a:t>
            </a:r>
          </a:p>
          <a:p>
            <a:pPr lvl="1">
              <a:lnSpc>
                <a:spcPct val="90000"/>
              </a:lnSpc>
            </a:pPr>
            <a:r>
              <a:rPr lang="en-CA" altLang="en-US" sz="1800">
                <a:cs typeface="Tahoma" panose="020B0604030504040204" pitchFamily="34" charset="0"/>
              </a:rPr>
              <a:t>Many books on OOD heuristics are vague and lack concrete advice.</a:t>
            </a:r>
          </a:p>
          <a:p>
            <a:pPr lvl="1">
              <a:lnSpc>
                <a:spcPct val="90000"/>
              </a:lnSpc>
            </a:pPr>
            <a:r>
              <a:rPr lang="en-CA" altLang="en-US" sz="1800">
                <a:cs typeface="Tahoma" panose="020B0604030504040204" pitchFamily="34" charset="0"/>
              </a:rPr>
              <a:t>Most of the advice in this book is aimed at low-level OO programming.</a:t>
            </a:r>
          </a:p>
          <a:p>
            <a:pPr lvl="2">
              <a:lnSpc>
                <a:spcPct val="90000"/>
              </a:lnSpc>
            </a:pPr>
            <a:r>
              <a:rPr lang="en-CA" altLang="en-US" sz="1600" i="1">
                <a:cs typeface="Tahoma" panose="020B0604030504040204" pitchFamily="34" charset="0"/>
              </a:rPr>
              <a:t>i.e.,</a:t>
            </a:r>
            <a:r>
              <a:rPr lang="en-CA" altLang="en-US" sz="1600">
                <a:cs typeface="Tahoma" panose="020B0604030504040204" pitchFamily="34" charset="0"/>
              </a:rPr>
              <a:t> loops, variables, method calls, and class definitions.</a:t>
            </a:r>
          </a:p>
          <a:p>
            <a:pPr lvl="1">
              <a:lnSpc>
                <a:spcPct val="90000"/>
              </a:lnSpc>
            </a:pPr>
            <a:r>
              <a:rPr lang="en-CA" altLang="en-US" sz="1800">
                <a:cs typeface="Tahoma" panose="020B0604030504040204" pitchFamily="34" charset="0"/>
              </a:rPr>
              <a:t>Next obvious step up in abstraction/scale is to OODPs.</a:t>
            </a:r>
          </a:p>
          <a:p>
            <a:pPr lvl="2">
              <a:lnSpc>
                <a:spcPct val="90000"/>
              </a:lnSpc>
            </a:pPr>
            <a:r>
              <a:rPr lang="en-CA" altLang="en-US" sz="1600" i="1">
                <a:cs typeface="Tahoma" panose="020B0604030504040204" pitchFamily="34" charset="0"/>
              </a:rPr>
              <a:t>i.e.,</a:t>
            </a:r>
            <a:r>
              <a:rPr lang="en-CA" altLang="en-US" sz="1600">
                <a:cs typeface="Tahoma" panose="020B0604030504040204" pitchFamily="34" charset="0"/>
              </a:rPr>
              <a:t> collaborating classes</a:t>
            </a:r>
          </a:p>
          <a:p>
            <a:pPr lvl="2">
              <a:lnSpc>
                <a:spcPct val="90000"/>
              </a:lnSpc>
            </a:pPr>
            <a:endParaRPr lang="en-CA" altLang="en-US" sz="1600">
              <a:cs typeface="Tahoma" panose="020B0604030504040204" pitchFamily="34" charset="0"/>
            </a:endParaRPr>
          </a:p>
          <a:p>
            <a:pPr>
              <a:lnSpc>
                <a:spcPct val="90000"/>
              </a:lnSpc>
            </a:pPr>
            <a:r>
              <a:rPr lang="en-CA" altLang="en-US" sz="2000">
                <a:cs typeface="Tahoma" panose="020B0604030504040204" pitchFamily="34" charset="0"/>
              </a:rPr>
              <a:t>This is an excellent book for the intermediate-level OO programmer.</a:t>
            </a:r>
          </a:p>
          <a:p>
            <a:pPr lvl="1">
              <a:lnSpc>
                <a:spcPct val="90000"/>
              </a:lnSpc>
            </a:pPr>
            <a:r>
              <a:rPr lang="en-CA" altLang="en-US" sz="1800">
                <a:cs typeface="Tahoma" panose="020B0604030504040204" pitchFamily="34" charset="0"/>
              </a:rPr>
              <a:t>Experienced OO programmers will have discovered a lot of the techniques already on their own.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95A1-142C-D84A-A3F9-B053DEF27EE2}"/>
              </a:ext>
            </a:extLst>
          </p:cNvPr>
          <p:cNvSpPr>
            <a:spLocks noGrp="1"/>
          </p:cNvSpPr>
          <p:nvPr>
            <p:ph type="title"/>
          </p:nvPr>
        </p:nvSpPr>
        <p:spPr>
          <a:xfrm>
            <a:off x="457200" y="155448"/>
            <a:ext cx="8229600" cy="753272"/>
          </a:xfrm>
        </p:spPr>
        <p:txBody>
          <a:bodyPr>
            <a:normAutofit fontScale="90000"/>
          </a:bodyPr>
          <a:lstStyle/>
          <a:p>
            <a:r>
              <a:rPr lang="en-US" dirty="0"/>
              <a:t>Small Refactoring Techniques </a:t>
            </a:r>
          </a:p>
        </p:txBody>
      </p:sp>
      <p:sp>
        <p:nvSpPr>
          <p:cNvPr id="3" name="Content Placeholder 2">
            <a:extLst>
              <a:ext uri="{FF2B5EF4-FFF2-40B4-BE49-F238E27FC236}">
                <a16:creationId xmlns:a16="http://schemas.microsoft.com/office/drawing/2014/main" id="{ACC53E4A-E2FF-7345-B4FC-7ED92591BDE3}"/>
              </a:ext>
            </a:extLst>
          </p:cNvPr>
          <p:cNvSpPr>
            <a:spLocks noGrp="1"/>
          </p:cNvSpPr>
          <p:nvPr>
            <p:ph idx="1"/>
          </p:nvPr>
        </p:nvSpPr>
        <p:spPr>
          <a:xfrm>
            <a:off x="-118864" y="1412776"/>
            <a:ext cx="4762872" cy="4625975"/>
          </a:xfrm>
        </p:spPr>
        <p:txBody>
          <a:bodyPr>
            <a:normAutofit fontScale="92500" lnSpcReduction="10000"/>
          </a:bodyPr>
          <a:lstStyle/>
          <a:p>
            <a:r>
              <a:rPr lang="en-CA" dirty="0"/>
              <a:t>Composing Methods</a:t>
            </a:r>
          </a:p>
          <a:p>
            <a:pPr lvl="1">
              <a:lnSpc>
                <a:spcPct val="150000"/>
              </a:lnSpc>
            </a:pPr>
            <a:r>
              <a:rPr lang="en-CA" sz="1900" dirty="0"/>
              <a:t>Extract Method</a:t>
            </a:r>
          </a:p>
          <a:p>
            <a:pPr lvl="1">
              <a:lnSpc>
                <a:spcPct val="150000"/>
              </a:lnSpc>
            </a:pPr>
            <a:r>
              <a:rPr lang="en-CA" sz="1900" dirty="0">
                <a:solidFill>
                  <a:schemeClr val="bg2">
                    <a:lumMod val="75000"/>
                  </a:schemeClr>
                </a:solidFill>
              </a:rPr>
              <a:t>Inline Method</a:t>
            </a:r>
          </a:p>
          <a:p>
            <a:pPr lvl="1">
              <a:lnSpc>
                <a:spcPct val="150000"/>
              </a:lnSpc>
            </a:pPr>
            <a:r>
              <a:rPr lang="en-CA" sz="1900" dirty="0">
                <a:solidFill>
                  <a:schemeClr val="bg2">
                    <a:lumMod val="75000"/>
                  </a:schemeClr>
                </a:solidFill>
              </a:rPr>
              <a:t>Inline Temp</a:t>
            </a:r>
          </a:p>
          <a:p>
            <a:pPr lvl="1">
              <a:lnSpc>
                <a:spcPct val="150000"/>
              </a:lnSpc>
            </a:pPr>
            <a:r>
              <a:rPr lang="en-CA" sz="1900" dirty="0">
                <a:solidFill>
                  <a:schemeClr val="bg2">
                    <a:lumMod val="75000"/>
                  </a:schemeClr>
                </a:solidFill>
              </a:rPr>
              <a:t>Replace Temp with Query</a:t>
            </a:r>
          </a:p>
          <a:p>
            <a:pPr lvl="1">
              <a:lnSpc>
                <a:spcPct val="150000"/>
              </a:lnSpc>
            </a:pPr>
            <a:r>
              <a:rPr lang="en-CA" sz="1900" dirty="0">
                <a:solidFill>
                  <a:schemeClr val="bg2">
                    <a:lumMod val="75000"/>
                  </a:schemeClr>
                </a:solidFill>
              </a:rPr>
              <a:t>Introduce Explaining Variable</a:t>
            </a:r>
          </a:p>
          <a:p>
            <a:pPr lvl="1">
              <a:lnSpc>
                <a:spcPct val="150000"/>
              </a:lnSpc>
            </a:pPr>
            <a:r>
              <a:rPr lang="en-CA" sz="1900" dirty="0">
                <a:solidFill>
                  <a:schemeClr val="bg2">
                    <a:lumMod val="75000"/>
                  </a:schemeClr>
                </a:solidFill>
              </a:rPr>
              <a:t>Split Temporary Variable</a:t>
            </a:r>
          </a:p>
          <a:p>
            <a:pPr lvl="1">
              <a:lnSpc>
                <a:spcPct val="150000"/>
              </a:lnSpc>
            </a:pPr>
            <a:r>
              <a:rPr lang="en-CA" sz="1900" dirty="0">
                <a:solidFill>
                  <a:schemeClr val="bg2">
                    <a:lumMod val="75000"/>
                  </a:schemeClr>
                </a:solidFill>
              </a:rPr>
              <a:t>Remove Assignments to Parameters</a:t>
            </a:r>
          </a:p>
          <a:p>
            <a:pPr lvl="1">
              <a:lnSpc>
                <a:spcPct val="150000"/>
              </a:lnSpc>
            </a:pPr>
            <a:r>
              <a:rPr lang="en-CA" sz="1900" dirty="0">
                <a:solidFill>
                  <a:schemeClr val="bg2">
                    <a:lumMod val="75000"/>
                  </a:schemeClr>
                </a:solidFill>
              </a:rPr>
              <a:t>Replace Method with Method Object</a:t>
            </a:r>
          </a:p>
          <a:p>
            <a:pPr lvl="1">
              <a:lnSpc>
                <a:spcPct val="150000"/>
              </a:lnSpc>
            </a:pPr>
            <a:r>
              <a:rPr lang="en-CA" sz="1900" dirty="0">
                <a:solidFill>
                  <a:schemeClr val="bg2">
                    <a:lumMod val="75000"/>
                  </a:schemeClr>
                </a:solidFill>
              </a:rPr>
              <a:t>Substitute Algorithm</a:t>
            </a:r>
          </a:p>
          <a:p>
            <a:pPr lvl="1"/>
            <a:endParaRPr lang="en-US" dirty="0"/>
          </a:p>
        </p:txBody>
      </p:sp>
      <p:sp>
        <p:nvSpPr>
          <p:cNvPr id="4" name="Slide Number Placeholder 3">
            <a:extLst>
              <a:ext uri="{FF2B5EF4-FFF2-40B4-BE49-F238E27FC236}">
                <a16:creationId xmlns:a16="http://schemas.microsoft.com/office/drawing/2014/main" id="{CE47B8DF-BF81-524F-9D63-634724D7D74D}"/>
              </a:ext>
            </a:extLst>
          </p:cNvPr>
          <p:cNvSpPr>
            <a:spLocks noGrp="1"/>
          </p:cNvSpPr>
          <p:nvPr>
            <p:ph type="sldNum" sz="quarter" idx="12"/>
          </p:nvPr>
        </p:nvSpPr>
        <p:spPr/>
        <p:txBody>
          <a:bodyPr/>
          <a:lstStyle/>
          <a:p>
            <a:fld id="{68071F3B-9E45-B041-8FE0-28CE47C152E4}" type="slidenum">
              <a:rPr lang="en-US" altLang="en-US" smtClean="0"/>
              <a:pPr/>
              <a:t>29</a:t>
            </a:fld>
            <a:r>
              <a:rPr lang="en-US" altLang="en-US"/>
              <a:t> / 46</a:t>
            </a:r>
          </a:p>
        </p:txBody>
      </p:sp>
      <p:sp>
        <p:nvSpPr>
          <p:cNvPr id="5" name="Content Placeholder 2">
            <a:extLst>
              <a:ext uri="{FF2B5EF4-FFF2-40B4-BE49-F238E27FC236}">
                <a16:creationId xmlns:a16="http://schemas.microsoft.com/office/drawing/2014/main" id="{AAB83067-484C-CF44-8BD5-C245A9B6DC35}"/>
              </a:ext>
            </a:extLst>
          </p:cNvPr>
          <p:cNvSpPr txBox="1">
            <a:spLocks/>
          </p:cNvSpPr>
          <p:nvPr/>
        </p:nvSpPr>
        <p:spPr bwMode="auto">
          <a:xfrm>
            <a:off x="4268093" y="1340768"/>
            <a:ext cx="505643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52" tIns="91418" rIns="91418" bIns="45710" numCol="1" anchor="t" anchorCtr="0" compatLnSpc="1">
            <a:prstTxWarp prst="textNoShape">
              <a:avLst/>
            </a:prstTxWarp>
            <a:normAutofit/>
          </a:bodyPr>
          <a:lst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CA" sz="2400" dirty="0"/>
              <a:t>Moving Features Between Objects </a:t>
            </a:r>
          </a:p>
          <a:p>
            <a:pPr lvl="1">
              <a:lnSpc>
                <a:spcPct val="150000"/>
              </a:lnSpc>
            </a:pPr>
            <a:r>
              <a:rPr lang="en-CA" sz="1800" dirty="0"/>
              <a:t>Move Method </a:t>
            </a:r>
          </a:p>
          <a:p>
            <a:pPr lvl="1">
              <a:lnSpc>
                <a:spcPct val="150000"/>
              </a:lnSpc>
            </a:pPr>
            <a:r>
              <a:rPr lang="en-CA" sz="1800" dirty="0"/>
              <a:t>Move Field </a:t>
            </a:r>
          </a:p>
          <a:p>
            <a:pPr lvl="1">
              <a:lnSpc>
                <a:spcPct val="150000"/>
              </a:lnSpc>
            </a:pPr>
            <a:r>
              <a:rPr lang="en-CA" sz="1800" dirty="0"/>
              <a:t>Extract Class </a:t>
            </a:r>
          </a:p>
          <a:p>
            <a:pPr lvl="1">
              <a:lnSpc>
                <a:spcPct val="150000"/>
              </a:lnSpc>
            </a:pPr>
            <a:r>
              <a:rPr lang="en-CA" sz="1800" dirty="0">
                <a:solidFill>
                  <a:schemeClr val="bg2">
                    <a:lumMod val="75000"/>
                  </a:schemeClr>
                </a:solidFill>
              </a:rPr>
              <a:t>Inline Class</a:t>
            </a:r>
          </a:p>
          <a:p>
            <a:pPr lvl="1">
              <a:lnSpc>
                <a:spcPct val="150000"/>
              </a:lnSpc>
            </a:pPr>
            <a:r>
              <a:rPr lang="en-CA" sz="1800" dirty="0">
                <a:solidFill>
                  <a:schemeClr val="bg2">
                    <a:lumMod val="75000"/>
                  </a:schemeClr>
                </a:solidFill>
              </a:rPr>
              <a:t>Hide Delegate </a:t>
            </a:r>
          </a:p>
          <a:p>
            <a:pPr lvl="1">
              <a:lnSpc>
                <a:spcPct val="150000"/>
              </a:lnSpc>
            </a:pPr>
            <a:r>
              <a:rPr lang="en-CA" sz="1800" dirty="0">
                <a:solidFill>
                  <a:schemeClr val="bg2">
                    <a:lumMod val="75000"/>
                  </a:schemeClr>
                </a:solidFill>
              </a:rPr>
              <a:t>Remove Middle Man</a:t>
            </a:r>
          </a:p>
          <a:p>
            <a:pPr lvl="1">
              <a:lnSpc>
                <a:spcPct val="150000"/>
              </a:lnSpc>
            </a:pPr>
            <a:r>
              <a:rPr lang="en-CA" sz="1800" dirty="0">
                <a:solidFill>
                  <a:schemeClr val="bg2">
                    <a:lumMod val="75000"/>
                  </a:schemeClr>
                </a:solidFill>
              </a:rPr>
              <a:t>Introduce Foreign Method</a:t>
            </a:r>
          </a:p>
          <a:p>
            <a:pPr lvl="1">
              <a:lnSpc>
                <a:spcPct val="150000"/>
              </a:lnSpc>
            </a:pPr>
            <a:r>
              <a:rPr lang="en-CA" sz="1800" dirty="0">
                <a:solidFill>
                  <a:schemeClr val="bg2">
                    <a:lumMod val="75000"/>
                  </a:schemeClr>
                </a:solidFill>
              </a:rPr>
              <a:t>Introduce Local Extension......</a:t>
            </a:r>
            <a:endParaRPr lang="en-US" sz="1800" dirty="0">
              <a:solidFill>
                <a:schemeClr val="bg2">
                  <a:lumMod val="75000"/>
                </a:schemeClr>
              </a:solidFill>
            </a:endParaRPr>
          </a:p>
        </p:txBody>
      </p:sp>
    </p:spTree>
    <p:extLst>
      <p:ext uri="{BB962C8B-B14F-4D97-AF65-F5344CB8AC3E}">
        <p14:creationId xmlns:p14="http://schemas.microsoft.com/office/powerpoint/2010/main" val="398485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F81D0A9-8216-FF49-8FD1-DFC06A72B4ED}"/>
              </a:ext>
            </a:extLst>
          </p:cNvPr>
          <p:cNvSpPr>
            <a:spLocks noGrp="1"/>
          </p:cNvSpPr>
          <p:nvPr>
            <p:ph type="sldNum" sz="quarter" idx="12"/>
          </p:nvPr>
        </p:nvSpPr>
        <p:spPr/>
        <p:txBody>
          <a:bodyPr/>
          <a:lstStyle/>
          <a:p>
            <a:fld id="{F8B47A80-17E0-C941-87FA-459A7C77DFF6}" type="slidenum">
              <a:rPr lang="en-US" altLang="en-US"/>
              <a:pPr/>
              <a:t>3</a:t>
            </a:fld>
            <a:r>
              <a:rPr lang="en-US" altLang="en-US"/>
              <a:t> / 46</a:t>
            </a:r>
          </a:p>
        </p:txBody>
      </p:sp>
      <p:sp>
        <p:nvSpPr>
          <p:cNvPr id="140290" name="Rectangle 2">
            <a:extLst>
              <a:ext uri="{FF2B5EF4-FFF2-40B4-BE49-F238E27FC236}">
                <a16:creationId xmlns:a16="http://schemas.microsoft.com/office/drawing/2014/main" id="{5E9CE3F2-819B-DC4B-ABCA-2B1966AF5357}"/>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Refactoring</a:t>
            </a:r>
          </a:p>
        </p:txBody>
      </p:sp>
      <p:sp>
        <p:nvSpPr>
          <p:cNvPr id="14339" name="Rectangle 3">
            <a:extLst>
              <a:ext uri="{FF2B5EF4-FFF2-40B4-BE49-F238E27FC236}">
                <a16:creationId xmlns:a16="http://schemas.microsoft.com/office/drawing/2014/main" id="{37B71DA3-F9D9-FF4C-BF75-5CE50426E6EF}"/>
              </a:ext>
            </a:extLst>
          </p:cNvPr>
          <p:cNvSpPr>
            <a:spLocks noGrp="1"/>
          </p:cNvSpPr>
          <p:nvPr>
            <p:ph type="body" idx="4294967295"/>
          </p:nvPr>
        </p:nvSpPr>
        <p:spPr>
          <a:xfrm>
            <a:off x="457200" y="1196975"/>
            <a:ext cx="8229600" cy="5203825"/>
          </a:xfrm>
        </p:spPr>
        <p:txBody>
          <a:bodyPr/>
          <a:lstStyle/>
          <a:p>
            <a:pPr>
              <a:lnSpc>
                <a:spcPct val="90000"/>
              </a:lnSpc>
            </a:pPr>
            <a:r>
              <a:rPr lang="en-CA" altLang="en-US" sz="2800">
                <a:solidFill>
                  <a:srgbClr val="2D1DA3"/>
                </a:solidFill>
                <a:cs typeface="Tahoma" panose="020B0604030504040204" pitchFamily="34" charset="0"/>
              </a:rPr>
              <a:t>Basic metaphor:</a:t>
            </a:r>
          </a:p>
          <a:p>
            <a:pPr lvl="1">
              <a:lnSpc>
                <a:spcPct val="90000"/>
              </a:lnSpc>
            </a:pPr>
            <a:r>
              <a:rPr lang="en-CA" altLang="en-US" sz="2400">
                <a:cs typeface="Tahoma" panose="020B0604030504040204" pitchFamily="34" charset="0"/>
              </a:rPr>
              <a:t>Start with an existing code base and make it better.</a:t>
            </a:r>
          </a:p>
          <a:p>
            <a:pPr lvl="1">
              <a:lnSpc>
                <a:spcPct val="90000"/>
              </a:lnSpc>
            </a:pPr>
            <a:r>
              <a:rPr lang="en-CA" altLang="en-US" sz="2400">
                <a:cs typeface="Tahoma" panose="020B0604030504040204" pitchFamily="34" charset="0"/>
              </a:rPr>
              <a:t>Change the internal structure while preserving the overall semantics</a:t>
            </a:r>
          </a:p>
          <a:p>
            <a:pPr lvl="2">
              <a:lnSpc>
                <a:spcPct val="90000"/>
              </a:lnSpc>
            </a:pPr>
            <a:r>
              <a:rPr lang="en-CA" altLang="en-US" sz="2000" i="1">
                <a:cs typeface="Tahoma" panose="020B0604030504040204" pitchFamily="34" charset="0"/>
              </a:rPr>
              <a:t>i.e.,</a:t>
            </a:r>
            <a:r>
              <a:rPr lang="en-CA" altLang="en-US" sz="2000">
                <a:cs typeface="Tahoma" panose="020B0604030504040204" pitchFamily="34" charset="0"/>
              </a:rPr>
              <a:t> rearrange the “factors” but end up with the same final “product”</a:t>
            </a:r>
          </a:p>
          <a:p>
            <a:pPr>
              <a:lnSpc>
                <a:spcPct val="90000"/>
              </a:lnSpc>
            </a:pPr>
            <a:endParaRPr lang="en-CA" altLang="en-US" sz="2800">
              <a:cs typeface="Tahoma" panose="020B0604030504040204" pitchFamily="34" charset="0"/>
            </a:endParaRPr>
          </a:p>
          <a:p>
            <a:pPr>
              <a:lnSpc>
                <a:spcPct val="90000"/>
              </a:lnSpc>
            </a:pPr>
            <a:r>
              <a:rPr lang="en-CA" altLang="en-US" sz="2800">
                <a:solidFill>
                  <a:srgbClr val="FF0000"/>
                </a:solidFill>
                <a:cs typeface="Tahoma" panose="020B0604030504040204" pitchFamily="34" charset="0"/>
              </a:rPr>
              <a:t>The idea is that</a:t>
            </a:r>
            <a:r>
              <a:rPr lang="en-CA" altLang="en-US" sz="2800">
                <a:cs typeface="Tahoma" panose="020B0604030504040204" pitchFamily="34" charset="0"/>
              </a:rPr>
              <a:t> you should </a:t>
            </a:r>
            <a:r>
              <a:rPr lang="en-CA" altLang="en-US" sz="2800" b="1">
                <a:solidFill>
                  <a:srgbClr val="D60093"/>
                </a:solidFill>
                <a:cs typeface="Tahoma" panose="020B0604030504040204" pitchFamily="34" charset="0"/>
              </a:rPr>
              <a:t>improve the code</a:t>
            </a:r>
            <a:r>
              <a:rPr lang="en-CA" altLang="en-US" sz="2800">
                <a:cs typeface="Tahoma" panose="020B0604030504040204" pitchFamily="34" charset="0"/>
              </a:rPr>
              <a:t> in some significant way. For example:</a:t>
            </a:r>
          </a:p>
          <a:p>
            <a:pPr lvl="1">
              <a:lnSpc>
                <a:spcPct val="90000"/>
              </a:lnSpc>
            </a:pPr>
            <a:r>
              <a:rPr lang="en-CA" altLang="en-US" sz="2400">
                <a:cs typeface="Tahoma" panose="020B0604030504040204" pitchFamily="34" charset="0"/>
              </a:rPr>
              <a:t>Reducing near-duplicate code</a:t>
            </a:r>
          </a:p>
          <a:p>
            <a:pPr lvl="1">
              <a:lnSpc>
                <a:spcPct val="90000"/>
              </a:lnSpc>
            </a:pPr>
            <a:r>
              <a:rPr lang="en-CA" altLang="en-US" sz="2400">
                <a:cs typeface="Tahoma" panose="020B0604030504040204" pitchFamily="34" charset="0"/>
              </a:rPr>
              <a:t>Improved cohesion, lessened coupling</a:t>
            </a:r>
          </a:p>
          <a:p>
            <a:pPr lvl="1">
              <a:lnSpc>
                <a:spcPct val="90000"/>
              </a:lnSpc>
            </a:pPr>
            <a:r>
              <a:rPr lang="en-CA" altLang="en-US" sz="2400">
                <a:cs typeface="Tahoma" panose="020B0604030504040204" pitchFamily="34" charset="0"/>
              </a:rPr>
              <a:t>Improved parameterization, understandability, maintainability, flexibility, abstraction, efficiency, </a:t>
            </a:r>
            <a:r>
              <a:rPr lang="en-CA" altLang="en-US" sz="2400" i="1">
                <a:cs typeface="Tahoma" panose="020B0604030504040204" pitchFamily="34" charset="0"/>
              </a:rPr>
              <a:t>etc</a:t>
            </a:r>
            <a:r>
              <a:rPr lang="en-CA" altLang="en-US" sz="2400">
                <a:cs typeface="Tahoma" panose="020B0604030504040204" pitchFamily="34" charset="0"/>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95A1-142C-D84A-A3F9-B053DEF27EE2}"/>
              </a:ext>
            </a:extLst>
          </p:cNvPr>
          <p:cNvSpPr>
            <a:spLocks noGrp="1"/>
          </p:cNvSpPr>
          <p:nvPr>
            <p:ph type="title"/>
          </p:nvPr>
        </p:nvSpPr>
        <p:spPr>
          <a:xfrm>
            <a:off x="457200" y="155448"/>
            <a:ext cx="8229600" cy="753272"/>
          </a:xfrm>
        </p:spPr>
        <p:txBody>
          <a:bodyPr>
            <a:normAutofit fontScale="90000"/>
          </a:bodyPr>
          <a:lstStyle/>
          <a:p>
            <a:r>
              <a:rPr lang="en-US" dirty="0"/>
              <a:t>Small Refactoring Techniques </a:t>
            </a:r>
          </a:p>
        </p:txBody>
      </p:sp>
      <p:sp>
        <p:nvSpPr>
          <p:cNvPr id="3" name="Content Placeholder 2">
            <a:extLst>
              <a:ext uri="{FF2B5EF4-FFF2-40B4-BE49-F238E27FC236}">
                <a16:creationId xmlns:a16="http://schemas.microsoft.com/office/drawing/2014/main" id="{ACC53E4A-E2FF-7345-B4FC-7ED92591BDE3}"/>
              </a:ext>
            </a:extLst>
          </p:cNvPr>
          <p:cNvSpPr>
            <a:spLocks noGrp="1"/>
          </p:cNvSpPr>
          <p:nvPr>
            <p:ph idx="1"/>
          </p:nvPr>
        </p:nvSpPr>
        <p:spPr>
          <a:xfrm>
            <a:off x="-118864" y="1412776"/>
            <a:ext cx="4762872" cy="5338862"/>
          </a:xfrm>
        </p:spPr>
        <p:txBody>
          <a:bodyPr>
            <a:normAutofit fontScale="55000" lnSpcReduction="20000"/>
          </a:bodyPr>
          <a:lstStyle/>
          <a:p>
            <a:r>
              <a:rPr lang="en-CA" dirty="0"/>
              <a:t>Organizing Data</a:t>
            </a:r>
          </a:p>
          <a:p>
            <a:pPr lvl="1"/>
            <a:r>
              <a:rPr lang="en-CA" dirty="0">
                <a:solidFill>
                  <a:schemeClr val="bg2">
                    <a:lumMod val="75000"/>
                  </a:schemeClr>
                </a:solidFill>
              </a:rPr>
              <a:t>Self Encapsulate Field</a:t>
            </a:r>
          </a:p>
          <a:p>
            <a:pPr lvl="1"/>
            <a:r>
              <a:rPr lang="en-CA" dirty="0">
                <a:solidFill>
                  <a:schemeClr val="bg2">
                    <a:lumMod val="75000"/>
                  </a:schemeClr>
                </a:solidFill>
              </a:rPr>
              <a:t>Replace Data Value with Object </a:t>
            </a:r>
          </a:p>
          <a:p>
            <a:pPr lvl="1"/>
            <a:r>
              <a:rPr lang="en-CA" dirty="0">
                <a:solidFill>
                  <a:schemeClr val="bg2">
                    <a:lumMod val="75000"/>
                  </a:schemeClr>
                </a:solidFill>
              </a:rPr>
              <a:t>Change Value to Reference </a:t>
            </a:r>
          </a:p>
          <a:p>
            <a:pPr lvl="1"/>
            <a:r>
              <a:rPr lang="en-CA" dirty="0">
                <a:solidFill>
                  <a:schemeClr val="bg2">
                    <a:lumMod val="75000"/>
                  </a:schemeClr>
                </a:solidFill>
              </a:rPr>
              <a:t>Change Reference to Value </a:t>
            </a:r>
          </a:p>
          <a:p>
            <a:pPr lvl="1"/>
            <a:r>
              <a:rPr lang="en-CA" dirty="0"/>
              <a:t>Replace Array with Object </a:t>
            </a:r>
          </a:p>
          <a:p>
            <a:pPr lvl="1"/>
            <a:r>
              <a:rPr lang="en-CA" dirty="0">
                <a:solidFill>
                  <a:schemeClr val="bg2">
                    <a:lumMod val="75000"/>
                  </a:schemeClr>
                </a:solidFill>
              </a:rPr>
              <a:t>Duplicate Observed Data </a:t>
            </a:r>
          </a:p>
          <a:p>
            <a:pPr lvl="1"/>
            <a:r>
              <a:rPr lang="en-CA" dirty="0">
                <a:solidFill>
                  <a:schemeClr val="bg2">
                    <a:lumMod val="75000"/>
                  </a:schemeClr>
                </a:solidFill>
              </a:rPr>
              <a:t>Change Unidirectional Association to Bidirectional </a:t>
            </a:r>
          </a:p>
          <a:p>
            <a:pPr lvl="1"/>
            <a:r>
              <a:rPr lang="en-CA" dirty="0">
                <a:solidFill>
                  <a:schemeClr val="bg2">
                    <a:lumMod val="75000"/>
                  </a:schemeClr>
                </a:solidFill>
              </a:rPr>
              <a:t>Change Bidirectional Association to Unidirectional </a:t>
            </a:r>
          </a:p>
          <a:p>
            <a:pPr lvl="1"/>
            <a:r>
              <a:rPr lang="en-CA" dirty="0">
                <a:solidFill>
                  <a:schemeClr val="bg2">
                    <a:lumMod val="75000"/>
                  </a:schemeClr>
                </a:solidFill>
              </a:rPr>
              <a:t>Replace Magic Number with Symbolic Constant </a:t>
            </a:r>
          </a:p>
          <a:p>
            <a:pPr lvl="1"/>
            <a:r>
              <a:rPr lang="en-CA" dirty="0">
                <a:solidFill>
                  <a:schemeClr val="bg2">
                    <a:lumMod val="75000"/>
                  </a:schemeClr>
                </a:solidFill>
              </a:rPr>
              <a:t>Encapsulate Field</a:t>
            </a:r>
          </a:p>
          <a:p>
            <a:pPr lvl="1"/>
            <a:r>
              <a:rPr lang="en-CA" dirty="0">
                <a:solidFill>
                  <a:schemeClr val="bg2">
                    <a:lumMod val="75000"/>
                  </a:schemeClr>
                </a:solidFill>
              </a:rPr>
              <a:t>Encapsulate Collection</a:t>
            </a:r>
          </a:p>
          <a:p>
            <a:pPr lvl="1"/>
            <a:r>
              <a:rPr lang="en-CA" dirty="0">
                <a:solidFill>
                  <a:schemeClr val="bg2">
                    <a:lumMod val="75000"/>
                  </a:schemeClr>
                </a:solidFill>
              </a:rPr>
              <a:t>Replace Record with Data Class</a:t>
            </a:r>
          </a:p>
          <a:p>
            <a:pPr lvl="1"/>
            <a:r>
              <a:rPr lang="en-CA" dirty="0">
                <a:solidFill>
                  <a:schemeClr val="bg2">
                    <a:lumMod val="75000"/>
                  </a:schemeClr>
                </a:solidFill>
              </a:rPr>
              <a:t>Replace Type Code with Class </a:t>
            </a:r>
          </a:p>
          <a:p>
            <a:pPr lvl="1"/>
            <a:r>
              <a:rPr lang="en-CA" dirty="0">
                <a:solidFill>
                  <a:schemeClr val="bg2">
                    <a:lumMod val="75000"/>
                  </a:schemeClr>
                </a:solidFill>
              </a:rPr>
              <a:t>Replace Type Code with Subclasses </a:t>
            </a:r>
          </a:p>
          <a:p>
            <a:pPr lvl="1"/>
            <a:r>
              <a:rPr lang="en-CA" dirty="0">
                <a:solidFill>
                  <a:schemeClr val="bg2">
                    <a:lumMod val="75000"/>
                  </a:schemeClr>
                </a:solidFill>
              </a:rPr>
              <a:t>Replace Type Code with State/Strategy</a:t>
            </a:r>
          </a:p>
          <a:p>
            <a:pPr lvl="1"/>
            <a:r>
              <a:rPr lang="en-CA" dirty="0">
                <a:solidFill>
                  <a:schemeClr val="bg2">
                    <a:lumMod val="75000"/>
                  </a:schemeClr>
                </a:solidFill>
              </a:rPr>
              <a:t>Replace Subclass with Fields</a:t>
            </a:r>
            <a:endParaRPr lang="en-US" dirty="0">
              <a:solidFill>
                <a:schemeClr val="bg2">
                  <a:lumMod val="75000"/>
                </a:schemeClr>
              </a:solidFill>
            </a:endParaRPr>
          </a:p>
        </p:txBody>
      </p:sp>
      <p:sp>
        <p:nvSpPr>
          <p:cNvPr id="4" name="Slide Number Placeholder 3">
            <a:extLst>
              <a:ext uri="{FF2B5EF4-FFF2-40B4-BE49-F238E27FC236}">
                <a16:creationId xmlns:a16="http://schemas.microsoft.com/office/drawing/2014/main" id="{CE47B8DF-BF81-524F-9D63-634724D7D74D}"/>
              </a:ext>
            </a:extLst>
          </p:cNvPr>
          <p:cNvSpPr>
            <a:spLocks noGrp="1"/>
          </p:cNvSpPr>
          <p:nvPr>
            <p:ph type="sldNum" sz="quarter" idx="12"/>
          </p:nvPr>
        </p:nvSpPr>
        <p:spPr/>
        <p:txBody>
          <a:bodyPr/>
          <a:lstStyle/>
          <a:p>
            <a:fld id="{68071F3B-9E45-B041-8FE0-28CE47C152E4}" type="slidenum">
              <a:rPr lang="en-US" altLang="en-US" smtClean="0"/>
              <a:pPr/>
              <a:t>30</a:t>
            </a:fld>
            <a:r>
              <a:rPr lang="en-US" altLang="en-US"/>
              <a:t> / 46</a:t>
            </a:r>
          </a:p>
        </p:txBody>
      </p:sp>
      <p:sp>
        <p:nvSpPr>
          <p:cNvPr id="5" name="Content Placeholder 2">
            <a:extLst>
              <a:ext uri="{FF2B5EF4-FFF2-40B4-BE49-F238E27FC236}">
                <a16:creationId xmlns:a16="http://schemas.microsoft.com/office/drawing/2014/main" id="{AAB83067-484C-CF44-8BD5-C245A9B6DC35}"/>
              </a:ext>
            </a:extLst>
          </p:cNvPr>
          <p:cNvSpPr txBox="1">
            <a:spLocks/>
          </p:cNvSpPr>
          <p:nvPr/>
        </p:nvSpPr>
        <p:spPr bwMode="auto">
          <a:xfrm>
            <a:off x="4268093" y="1340768"/>
            <a:ext cx="505643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52" tIns="91418" rIns="91418" bIns="45710" numCol="1" anchor="t" anchorCtr="0" compatLnSpc="1">
            <a:prstTxWarp prst="textNoShape">
              <a:avLst/>
            </a:prstTxWarp>
            <a:normAutofit/>
          </a:bodyPr>
          <a:lst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CA" sz="2400" dirty="0"/>
              <a:t>Simplifying Conditional Expressions</a:t>
            </a:r>
          </a:p>
          <a:p>
            <a:pPr lvl="1"/>
            <a:r>
              <a:rPr lang="en-CA" sz="2000" dirty="0"/>
              <a:t>Decompose Conditional </a:t>
            </a:r>
          </a:p>
          <a:p>
            <a:pPr lvl="1"/>
            <a:r>
              <a:rPr lang="en-CA" sz="2000" dirty="0"/>
              <a:t>Consolidate Conditional Expression</a:t>
            </a:r>
          </a:p>
          <a:p>
            <a:pPr lvl="1"/>
            <a:r>
              <a:rPr lang="en-CA" sz="2000" dirty="0">
                <a:solidFill>
                  <a:schemeClr val="bg2">
                    <a:lumMod val="75000"/>
                  </a:schemeClr>
                </a:solidFill>
              </a:rPr>
              <a:t>Consolidate Duplicate Conditional Fragments </a:t>
            </a:r>
          </a:p>
          <a:p>
            <a:pPr lvl="1"/>
            <a:r>
              <a:rPr lang="en-CA" sz="2000" dirty="0">
                <a:solidFill>
                  <a:schemeClr val="bg2">
                    <a:lumMod val="75000"/>
                  </a:schemeClr>
                </a:solidFill>
              </a:rPr>
              <a:t>Remove Control Flag</a:t>
            </a:r>
          </a:p>
          <a:p>
            <a:pPr lvl="1"/>
            <a:r>
              <a:rPr lang="en-CA" sz="2000" dirty="0">
                <a:solidFill>
                  <a:schemeClr val="bg2">
                    <a:lumMod val="75000"/>
                  </a:schemeClr>
                </a:solidFill>
              </a:rPr>
              <a:t>Replace Nested Conditional with Guard Clauses </a:t>
            </a:r>
          </a:p>
          <a:p>
            <a:pPr lvl="1"/>
            <a:r>
              <a:rPr lang="en-CA" sz="2000" dirty="0">
                <a:solidFill>
                  <a:schemeClr val="bg2">
                    <a:lumMod val="75000"/>
                  </a:schemeClr>
                </a:solidFill>
              </a:rPr>
              <a:t>Replace Conditional with Polymorphism </a:t>
            </a:r>
          </a:p>
          <a:p>
            <a:pPr lvl="1"/>
            <a:r>
              <a:rPr lang="en-CA" sz="2000" dirty="0">
                <a:solidFill>
                  <a:schemeClr val="bg2">
                    <a:lumMod val="75000"/>
                  </a:schemeClr>
                </a:solidFill>
              </a:rPr>
              <a:t>Introduce Null Object </a:t>
            </a:r>
          </a:p>
          <a:p>
            <a:pPr lvl="1"/>
            <a:r>
              <a:rPr lang="en-CA" sz="2000" dirty="0">
                <a:solidFill>
                  <a:schemeClr val="bg2">
                    <a:lumMod val="75000"/>
                  </a:schemeClr>
                </a:solidFill>
              </a:rPr>
              <a:t>Introduce Assertion</a:t>
            </a:r>
          </a:p>
        </p:txBody>
      </p:sp>
    </p:spTree>
    <p:extLst>
      <p:ext uri="{BB962C8B-B14F-4D97-AF65-F5344CB8AC3E}">
        <p14:creationId xmlns:p14="http://schemas.microsoft.com/office/powerpoint/2010/main" val="2466387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95A1-142C-D84A-A3F9-B053DEF27EE2}"/>
              </a:ext>
            </a:extLst>
          </p:cNvPr>
          <p:cNvSpPr>
            <a:spLocks noGrp="1"/>
          </p:cNvSpPr>
          <p:nvPr>
            <p:ph type="title"/>
          </p:nvPr>
        </p:nvSpPr>
        <p:spPr>
          <a:xfrm>
            <a:off x="457200" y="155448"/>
            <a:ext cx="8229600" cy="753272"/>
          </a:xfrm>
        </p:spPr>
        <p:txBody>
          <a:bodyPr>
            <a:normAutofit fontScale="90000"/>
          </a:bodyPr>
          <a:lstStyle/>
          <a:p>
            <a:r>
              <a:rPr lang="en-US" dirty="0"/>
              <a:t>Small Refactoring Techniques </a:t>
            </a:r>
          </a:p>
        </p:txBody>
      </p:sp>
      <p:sp>
        <p:nvSpPr>
          <p:cNvPr id="3" name="Content Placeholder 2">
            <a:extLst>
              <a:ext uri="{FF2B5EF4-FFF2-40B4-BE49-F238E27FC236}">
                <a16:creationId xmlns:a16="http://schemas.microsoft.com/office/drawing/2014/main" id="{ACC53E4A-E2FF-7345-B4FC-7ED92591BDE3}"/>
              </a:ext>
            </a:extLst>
          </p:cNvPr>
          <p:cNvSpPr>
            <a:spLocks noGrp="1"/>
          </p:cNvSpPr>
          <p:nvPr>
            <p:ph idx="1"/>
          </p:nvPr>
        </p:nvSpPr>
        <p:spPr>
          <a:xfrm>
            <a:off x="-118864" y="1412776"/>
            <a:ext cx="4762872" cy="5338862"/>
          </a:xfrm>
        </p:spPr>
        <p:txBody>
          <a:bodyPr>
            <a:normAutofit fontScale="62500" lnSpcReduction="20000"/>
          </a:bodyPr>
          <a:lstStyle/>
          <a:p>
            <a:r>
              <a:rPr lang="en-CA" dirty="0"/>
              <a:t>Making Method Calls Simpler </a:t>
            </a:r>
          </a:p>
          <a:p>
            <a:pPr lvl="1"/>
            <a:r>
              <a:rPr lang="en-CA" dirty="0">
                <a:solidFill>
                  <a:schemeClr val="bg2">
                    <a:lumMod val="75000"/>
                  </a:schemeClr>
                </a:solidFill>
              </a:rPr>
              <a:t>Rename Method</a:t>
            </a:r>
          </a:p>
          <a:p>
            <a:pPr lvl="1"/>
            <a:r>
              <a:rPr lang="en-CA" dirty="0">
                <a:solidFill>
                  <a:schemeClr val="bg2">
                    <a:lumMod val="75000"/>
                  </a:schemeClr>
                </a:solidFill>
              </a:rPr>
              <a:t>Add Parameter</a:t>
            </a:r>
          </a:p>
          <a:p>
            <a:pPr lvl="1"/>
            <a:r>
              <a:rPr lang="en-CA" dirty="0">
                <a:solidFill>
                  <a:schemeClr val="bg2">
                    <a:lumMod val="75000"/>
                  </a:schemeClr>
                </a:solidFill>
              </a:rPr>
              <a:t>Remove Parameter</a:t>
            </a:r>
          </a:p>
          <a:p>
            <a:pPr lvl="1"/>
            <a:r>
              <a:rPr lang="en-CA" dirty="0">
                <a:solidFill>
                  <a:schemeClr val="bg2">
                    <a:lumMod val="75000"/>
                  </a:schemeClr>
                </a:solidFill>
              </a:rPr>
              <a:t>Separate Query from Modifier</a:t>
            </a:r>
          </a:p>
          <a:p>
            <a:pPr lvl="1"/>
            <a:r>
              <a:rPr lang="en-CA" dirty="0">
                <a:solidFill>
                  <a:schemeClr val="bg2">
                    <a:lumMod val="75000"/>
                  </a:schemeClr>
                </a:solidFill>
              </a:rPr>
              <a:t>Parameterize Method </a:t>
            </a:r>
          </a:p>
          <a:p>
            <a:pPr lvl="1"/>
            <a:r>
              <a:rPr lang="en-CA" dirty="0">
                <a:solidFill>
                  <a:schemeClr val="bg2">
                    <a:lumMod val="75000"/>
                  </a:schemeClr>
                </a:solidFill>
              </a:rPr>
              <a:t>Replace Parameter with Explicit Methods</a:t>
            </a:r>
          </a:p>
          <a:p>
            <a:pPr lvl="1"/>
            <a:r>
              <a:rPr lang="en-CA" dirty="0"/>
              <a:t>Preserve Whole Object </a:t>
            </a:r>
          </a:p>
          <a:p>
            <a:pPr lvl="1"/>
            <a:r>
              <a:rPr lang="en-CA" dirty="0">
                <a:solidFill>
                  <a:schemeClr val="bg2">
                    <a:lumMod val="75000"/>
                  </a:schemeClr>
                </a:solidFill>
              </a:rPr>
              <a:t>Replace Parameter with Method </a:t>
            </a:r>
          </a:p>
          <a:p>
            <a:pPr lvl="1"/>
            <a:r>
              <a:rPr lang="en-CA" dirty="0"/>
              <a:t>Introduce Parameter Object </a:t>
            </a:r>
          </a:p>
          <a:p>
            <a:pPr lvl="1"/>
            <a:r>
              <a:rPr lang="en-CA" dirty="0">
                <a:solidFill>
                  <a:schemeClr val="bg2">
                    <a:lumMod val="75000"/>
                  </a:schemeClr>
                </a:solidFill>
              </a:rPr>
              <a:t>Remove Setting Method</a:t>
            </a:r>
          </a:p>
          <a:p>
            <a:pPr lvl="1"/>
            <a:r>
              <a:rPr lang="en-CA" dirty="0">
                <a:solidFill>
                  <a:schemeClr val="bg2">
                    <a:lumMod val="75000"/>
                  </a:schemeClr>
                </a:solidFill>
              </a:rPr>
              <a:t>Hide Method</a:t>
            </a:r>
          </a:p>
          <a:p>
            <a:pPr lvl="1"/>
            <a:r>
              <a:rPr lang="en-CA" dirty="0">
                <a:solidFill>
                  <a:schemeClr val="bg2">
                    <a:lumMod val="75000"/>
                  </a:schemeClr>
                </a:solidFill>
              </a:rPr>
              <a:t>Replace Constructor with Factory Method</a:t>
            </a:r>
          </a:p>
          <a:p>
            <a:pPr lvl="1"/>
            <a:r>
              <a:rPr lang="en-CA" dirty="0">
                <a:solidFill>
                  <a:schemeClr val="bg2">
                    <a:lumMod val="75000"/>
                  </a:schemeClr>
                </a:solidFill>
              </a:rPr>
              <a:t>Encapsulate Downcast</a:t>
            </a:r>
          </a:p>
          <a:p>
            <a:pPr lvl="1"/>
            <a:r>
              <a:rPr lang="en-CA" dirty="0">
                <a:solidFill>
                  <a:schemeClr val="bg2">
                    <a:lumMod val="75000"/>
                  </a:schemeClr>
                </a:solidFill>
              </a:rPr>
              <a:t>Replace Error Code with Exception </a:t>
            </a:r>
          </a:p>
          <a:p>
            <a:pPr lvl="1"/>
            <a:r>
              <a:rPr lang="en-CA" dirty="0">
                <a:solidFill>
                  <a:schemeClr val="bg2">
                    <a:lumMod val="75000"/>
                  </a:schemeClr>
                </a:solidFill>
              </a:rPr>
              <a:t>Replace Exception with Test</a:t>
            </a:r>
          </a:p>
        </p:txBody>
      </p:sp>
      <p:sp>
        <p:nvSpPr>
          <p:cNvPr id="4" name="Slide Number Placeholder 3">
            <a:extLst>
              <a:ext uri="{FF2B5EF4-FFF2-40B4-BE49-F238E27FC236}">
                <a16:creationId xmlns:a16="http://schemas.microsoft.com/office/drawing/2014/main" id="{CE47B8DF-BF81-524F-9D63-634724D7D74D}"/>
              </a:ext>
            </a:extLst>
          </p:cNvPr>
          <p:cNvSpPr>
            <a:spLocks noGrp="1"/>
          </p:cNvSpPr>
          <p:nvPr>
            <p:ph type="sldNum" sz="quarter" idx="12"/>
          </p:nvPr>
        </p:nvSpPr>
        <p:spPr/>
        <p:txBody>
          <a:bodyPr/>
          <a:lstStyle/>
          <a:p>
            <a:fld id="{68071F3B-9E45-B041-8FE0-28CE47C152E4}" type="slidenum">
              <a:rPr lang="en-US" altLang="en-US" smtClean="0"/>
              <a:pPr/>
              <a:t>31</a:t>
            </a:fld>
            <a:r>
              <a:rPr lang="en-US" altLang="en-US"/>
              <a:t> / 46</a:t>
            </a:r>
          </a:p>
        </p:txBody>
      </p:sp>
      <p:sp>
        <p:nvSpPr>
          <p:cNvPr id="5" name="Content Placeholder 2">
            <a:extLst>
              <a:ext uri="{FF2B5EF4-FFF2-40B4-BE49-F238E27FC236}">
                <a16:creationId xmlns:a16="http://schemas.microsoft.com/office/drawing/2014/main" id="{AAB83067-484C-CF44-8BD5-C245A9B6DC35}"/>
              </a:ext>
            </a:extLst>
          </p:cNvPr>
          <p:cNvSpPr txBox="1">
            <a:spLocks/>
          </p:cNvSpPr>
          <p:nvPr/>
        </p:nvSpPr>
        <p:spPr bwMode="auto">
          <a:xfrm>
            <a:off x="4268093" y="1340768"/>
            <a:ext cx="505643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52" tIns="91418" rIns="91418" bIns="45710" numCol="1" anchor="t" anchorCtr="0" compatLnSpc="1">
            <a:prstTxWarp prst="textNoShape">
              <a:avLst/>
            </a:prstTxWarp>
            <a:normAutofit fontScale="92500" lnSpcReduction="10000"/>
          </a:bodyPr>
          <a:lst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CA" sz="2400" dirty="0"/>
              <a:t>Dealing with Generalization 	</a:t>
            </a:r>
          </a:p>
          <a:p>
            <a:pPr lvl="1"/>
            <a:r>
              <a:rPr lang="en-CA" sz="2000" dirty="0">
                <a:solidFill>
                  <a:schemeClr val="bg2">
                    <a:lumMod val="75000"/>
                  </a:schemeClr>
                </a:solidFill>
              </a:rPr>
              <a:t>Pull Up Field </a:t>
            </a:r>
          </a:p>
          <a:p>
            <a:pPr lvl="1"/>
            <a:r>
              <a:rPr lang="en-CA" sz="2000" dirty="0"/>
              <a:t>Pull Up Method </a:t>
            </a:r>
          </a:p>
          <a:p>
            <a:pPr lvl="1"/>
            <a:r>
              <a:rPr lang="en-CA" sz="2000" dirty="0">
                <a:solidFill>
                  <a:schemeClr val="bg2">
                    <a:lumMod val="75000"/>
                  </a:schemeClr>
                </a:solidFill>
              </a:rPr>
              <a:t>Pull Up Constructor Body</a:t>
            </a:r>
          </a:p>
          <a:p>
            <a:pPr lvl="1"/>
            <a:r>
              <a:rPr lang="en-CA" sz="2000" dirty="0"/>
              <a:t>Push Down Method</a:t>
            </a:r>
          </a:p>
          <a:p>
            <a:pPr lvl="1"/>
            <a:r>
              <a:rPr lang="en-CA" sz="2000" dirty="0">
                <a:solidFill>
                  <a:schemeClr val="bg2">
                    <a:lumMod val="75000"/>
                  </a:schemeClr>
                </a:solidFill>
              </a:rPr>
              <a:t>Push Down Field </a:t>
            </a:r>
          </a:p>
          <a:p>
            <a:pPr lvl="1"/>
            <a:r>
              <a:rPr lang="en-CA" sz="2000" dirty="0">
                <a:solidFill>
                  <a:schemeClr val="bg2">
                    <a:lumMod val="75000"/>
                  </a:schemeClr>
                </a:solidFill>
              </a:rPr>
              <a:t>Extract Subclass</a:t>
            </a:r>
          </a:p>
          <a:p>
            <a:pPr lvl="1"/>
            <a:r>
              <a:rPr lang="en-CA" sz="2000" dirty="0">
                <a:solidFill>
                  <a:schemeClr val="bg2">
                    <a:lumMod val="75000"/>
                  </a:schemeClr>
                </a:solidFill>
              </a:rPr>
              <a:t>Extract Superclass </a:t>
            </a:r>
          </a:p>
          <a:p>
            <a:pPr lvl="1"/>
            <a:r>
              <a:rPr lang="en-CA" sz="2000" dirty="0">
                <a:solidFill>
                  <a:schemeClr val="bg2">
                    <a:lumMod val="75000"/>
                  </a:schemeClr>
                </a:solidFill>
              </a:rPr>
              <a:t>Extract Interface </a:t>
            </a:r>
          </a:p>
          <a:p>
            <a:pPr lvl="1"/>
            <a:r>
              <a:rPr lang="en-CA" sz="2000" dirty="0">
                <a:solidFill>
                  <a:schemeClr val="bg2">
                    <a:lumMod val="75000"/>
                  </a:schemeClr>
                </a:solidFill>
              </a:rPr>
              <a:t>Collapse Hierarchy</a:t>
            </a:r>
          </a:p>
          <a:p>
            <a:pPr lvl="1"/>
            <a:r>
              <a:rPr lang="en-CA" sz="2000" dirty="0">
                <a:solidFill>
                  <a:schemeClr val="bg2">
                    <a:lumMod val="75000"/>
                  </a:schemeClr>
                </a:solidFill>
              </a:rPr>
              <a:t>Form Template Method</a:t>
            </a:r>
          </a:p>
          <a:p>
            <a:pPr lvl="1"/>
            <a:r>
              <a:rPr lang="en-CA" sz="2000" dirty="0"/>
              <a:t>Replace Inheritance with Delegation</a:t>
            </a:r>
          </a:p>
          <a:p>
            <a:pPr lvl="1"/>
            <a:r>
              <a:rPr lang="en-CA" sz="2000" dirty="0">
                <a:solidFill>
                  <a:schemeClr val="bg2">
                    <a:lumMod val="75000"/>
                  </a:schemeClr>
                </a:solidFill>
              </a:rPr>
              <a:t>Replace Delegation with Inheritance</a:t>
            </a:r>
          </a:p>
        </p:txBody>
      </p:sp>
    </p:spTree>
    <p:extLst>
      <p:ext uri="{BB962C8B-B14F-4D97-AF65-F5344CB8AC3E}">
        <p14:creationId xmlns:p14="http://schemas.microsoft.com/office/powerpoint/2010/main" val="786138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F50481-7323-D544-B371-D6E5638B0F1D}"/>
              </a:ext>
            </a:extLst>
          </p:cNvPr>
          <p:cNvSpPr>
            <a:spLocks noGrp="1"/>
          </p:cNvSpPr>
          <p:nvPr>
            <p:ph type="sldNum" sz="quarter" idx="12"/>
          </p:nvPr>
        </p:nvSpPr>
        <p:spPr/>
        <p:txBody>
          <a:bodyPr/>
          <a:lstStyle/>
          <a:p>
            <a:fld id="{6465D179-26A4-0E4B-AFFE-B5C7E640021F}" type="slidenum">
              <a:rPr lang="en-US" altLang="en-US"/>
              <a:pPr/>
              <a:t>32</a:t>
            </a:fld>
            <a:r>
              <a:rPr lang="en-US" altLang="en-US"/>
              <a:t> / 46</a:t>
            </a:r>
          </a:p>
        </p:txBody>
      </p:sp>
      <p:sp>
        <p:nvSpPr>
          <p:cNvPr id="178178" name="Rectangle 2">
            <a:extLst>
              <a:ext uri="{FF2B5EF4-FFF2-40B4-BE49-F238E27FC236}">
                <a16:creationId xmlns:a16="http://schemas.microsoft.com/office/drawing/2014/main" id="{FF64CC2D-B918-4F47-A929-F18FD9A58EC6}"/>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Extract Method</a:t>
            </a:r>
          </a:p>
        </p:txBody>
      </p:sp>
      <p:sp>
        <p:nvSpPr>
          <p:cNvPr id="178179" name="Rectangle 3">
            <a:extLst>
              <a:ext uri="{FF2B5EF4-FFF2-40B4-BE49-F238E27FC236}">
                <a16:creationId xmlns:a16="http://schemas.microsoft.com/office/drawing/2014/main" id="{9B30CC8F-BF5C-314C-AC60-3D3E61D4F031}"/>
              </a:ext>
            </a:extLst>
          </p:cNvPr>
          <p:cNvSpPr>
            <a:spLocks noGrp="1"/>
          </p:cNvSpPr>
          <p:nvPr>
            <p:ph type="body" idx="4294967295"/>
          </p:nvPr>
        </p:nvSpPr>
        <p:spPr>
          <a:xfrm>
            <a:off x="457200" y="1196975"/>
            <a:ext cx="8229600" cy="2087563"/>
          </a:xfrm>
        </p:spPr>
        <p:txBody>
          <a:bodyPr/>
          <a:lstStyle/>
          <a:p>
            <a:pPr>
              <a:buFont typeface="Wingdings 2" pitchFamily="2" charset="2"/>
              <a:buNone/>
            </a:pPr>
            <a:r>
              <a:rPr lang="en-US" altLang="en-US" sz="1600">
                <a:latin typeface="Courier New" panose="02070309020205020404" pitchFamily="49" charset="0"/>
                <a:cs typeface="Tahoma" panose="020B0604030504040204" pitchFamily="34" charset="0"/>
              </a:rPr>
              <a:t>void printOwing(double amount) {</a:t>
            </a:r>
          </a:p>
          <a:p>
            <a:pPr>
              <a:buFont typeface="Wingdings 2" pitchFamily="2" charset="2"/>
              <a:buNone/>
            </a:pPr>
            <a:r>
              <a:rPr lang="en-US" altLang="en-US" sz="1600">
                <a:latin typeface="Courier New" panose="02070309020205020404" pitchFamily="49" charset="0"/>
                <a:cs typeface="Tahoma" panose="020B0604030504040204" pitchFamily="34" charset="0"/>
              </a:rPr>
              <a:t>	printBanner();</a:t>
            </a:r>
          </a:p>
          <a:p>
            <a:pPr>
              <a:buFont typeface="Wingdings 2" pitchFamily="2" charset="2"/>
              <a:buNone/>
            </a:pPr>
            <a:endParaRPr lang="en-US" altLang="en-US" sz="1600">
              <a:latin typeface="Courier New" panose="02070309020205020404" pitchFamily="49" charset="0"/>
              <a:cs typeface="Tahoma" panose="020B0604030504040204" pitchFamily="34" charset="0"/>
            </a:endParaRPr>
          </a:p>
          <a:p>
            <a:pPr>
              <a:buFont typeface="Wingdings 2" pitchFamily="2" charset="2"/>
              <a:buNone/>
            </a:pPr>
            <a:r>
              <a:rPr lang="en-US" altLang="en-US" sz="1600">
                <a:latin typeface="Courier New" panose="02070309020205020404" pitchFamily="49" charset="0"/>
                <a:cs typeface="Tahoma" panose="020B0604030504040204" pitchFamily="34" charset="0"/>
              </a:rPr>
              <a:t>	//print details</a:t>
            </a:r>
          </a:p>
          <a:p>
            <a:pPr>
              <a:buFont typeface="Wingdings 2" pitchFamily="2" charset="2"/>
              <a:buNone/>
            </a:pPr>
            <a:r>
              <a:rPr lang="en-US" altLang="en-US" sz="1600">
                <a:latin typeface="Courier New" panose="02070309020205020404" pitchFamily="49" charset="0"/>
                <a:cs typeface="Tahoma" panose="020B0604030504040204" pitchFamily="34" charset="0"/>
              </a:rPr>
              <a:t>	System.out.println ("name:" + _name);</a:t>
            </a:r>
          </a:p>
          <a:p>
            <a:pPr>
              <a:buFont typeface="Wingdings 2" pitchFamily="2" charset="2"/>
              <a:buNone/>
            </a:pPr>
            <a:r>
              <a:rPr lang="en-US" altLang="en-US" sz="1600">
                <a:latin typeface="Courier New" panose="02070309020205020404" pitchFamily="49" charset="0"/>
                <a:cs typeface="Tahoma" panose="020B0604030504040204" pitchFamily="34" charset="0"/>
              </a:rPr>
              <a:t>	System.out.println ("amount" + amount);</a:t>
            </a:r>
          </a:p>
          <a:p>
            <a:pPr>
              <a:buFont typeface="Wingdings 2" pitchFamily="2" charset="2"/>
              <a:buNone/>
            </a:pPr>
            <a:r>
              <a:rPr lang="en-US" altLang="en-US" sz="1600">
                <a:latin typeface="Courier New" panose="02070309020205020404" pitchFamily="49" charset="0"/>
                <a:cs typeface="Tahoma" panose="020B0604030504040204" pitchFamily="34" charset="0"/>
              </a:rPr>
              <a:t>}</a:t>
            </a:r>
          </a:p>
        </p:txBody>
      </p:sp>
      <p:sp>
        <p:nvSpPr>
          <p:cNvPr id="178180" name="Rectangle 4">
            <a:extLst>
              <a:ext uri="{FF2B5EF4-FFF2-40B4-BE49-F238E27FC236}">
                <a16:creationId xmlns:a16="http://schemas.microsoft.com/office/drawing/2014/main" id="{9237DF8B-6A46-D744-8C41-68B4FC40DFAD}"/>
              </a:ext>
            </a:extLst>
          </p:cNvPr>
          <p:cNvSpPr>
            <a:spLocks/>
          </p:cNvSpPr>
          <p:nvPr/>
        </p:nvSpPr>
        <p:spPr bwMode="auto">
          <a:xfrm>
            <a:off x="539750" y="3357563"/>
            <a:ext cx="8229600"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52" tIns="91418" rIns="91418" bIns="45710"/>
          <a:lstStyle>
            <a:lvl1pPr marL="436563" indent="-3175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void printOwing(double amount) {</a:t>
            </a: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	printBanner();</a:t>
            </a:r>
          </a:p>
          <a:p>
            <a:pPr>
              <a:buClr>
                <a:schemeClr val="accent1"/>
              </a:buClr>
              <a:buSzPct val="80000"/>
              <a:buFont typeface="Wingdings 2" pitchFamily="2" charset="2"/>
              <a:buNone/>
            </a:pPr>
            <a:endParaRPr lang="en-US" altLang="en-US" sz="1600">
              <a:solidFill>
                <a:srgbClr val="2D1DA3"/>
              </a:solidFill>
              <a:latin typeface="Courier New" panose="02070309020205020404" pitchFamily="49" charset="0"/>
              <a:cs typeface="Tahoma" panose="020B0604030504040204" pitchFamily="34" charset="0"/>
            </a:endParaRP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	printDetails(amount);</a:t>
            </a: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a:t>
            </a:r>
            <a:br>
              <a:rPr lang="en-US" altLang="en-US" sz="1600">
                <a:solidFill>
                  <a:srgbClr val="2D1DA3"/>
                </a:solidFill>
                <a:latin typeface="Courier New" panose="02070309020205020404" pitchFamily="49" charset="0"/>
                <a:cs typeface="Tahoma" panose="020B0604030504040204" pitchFamily="34" charset="0"/>
              </a:rPr>
            </a:br>
            <a:endParaRPr lang="en-US" altLang="en-US" sz="1600">
              <a:solidFill>
                <a:srgbClr val="2D1DA3"/>
              </a:solidFill>
              <a:latin typeface="Courier New" panose="02070309020205020404" pitchFamily="49" charset="0"/>
              <a:cs typeface="Tahoma" panose="020B0604030504040204" pitchFamily="34" charset="0"/>
            </a:endParaRPr>
          </a:p>
          <a:p>
            <a:pPr>
              <a:buClr>
                <a:schemeClr val="accent1"/>
              </a:buClr>
              <a:buSzPct val="80000"/>
              <a:buFont typeface="Wingdings 2" pitchFamily="2" charset="2"/>
              <a:buNone/>
            </a:pPr>
            <a:endParaRPr lang="en-US" altLang="en-US" sz="1600">
              <a:solidFill>
                <a:srgbClr val="2D1DA3"/>
              </a:solidFill>
              <a:latin typeface="Courier New" panose="02070309020205020404" pitchFamily="49" charset="0"/>
              <a:cs typeface="Tahoma" panose="020B0604030504040204" pitchFamily="34" charset="0"/>
            </a:endParaRP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void printDetails (double amount) {</a:t>
            </a: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	System.out.println ("name:" + _name);</a:t>
            </a: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	System.out.println ("amount" + amount);</a:t>
            </a:r>
          </a:p>
          <a:p>
            <a:pPr>
              <a:buClr>
                <a:schemeClr val="accent1"/>
              </a:buClr>
              <a:buSzPct val="80000"/>
              <a:buFont typeface="Wingdings 2" pitchFamily="2" charset="2"/>
              <a:buNone/>
            </a:pPr>
            <a:r>
              <a:rPr lang="en-US" altLang="en-US" sz="1600">
                <a:solidFill>
                  <a:srgbClr val="2D1DA3"/>
                </a:solidFill>
                <a:latin typeface="Courier New" panose="02070309020205020404" pitchFamily="49" charset="0"/>
                <a:cs typeface="Tahoma" panose="020B0604030504040204" pitchFamily="34" charset="0"/>
              </a:rPr>
              <a:t>}</a:t>
            </a:r>
          </a:p>
        </p:txBody>
      </p:sp>
      <p:sp>
        <p:nvSpPr>
          <p:cNvPr id="45061" name="Rectangle 5">
            <a:extLst>
              <a:ext uri="{FF2B5EF4-FFF2-40B4-BE49-F238E27FC236}">
                <a16:creationId xmlns:a16="http://schemas.microsoft.com/office/drawing/2014/main" id="{6EAE37D3-0FC1-FC47-A3C0-D7F9B71F5FAE}"/>
              </a:ext>
            </a:extLst>
          </p:cNvPr>
          <p:cNvSpPr>
            <a:spLocks noChangeArrowheads="1"/>
          </p:cNvSpPr>
          <p:nvPr/>
        </p:nvSpPr>
        <p:spPr bwMode="auto">
          <a:xfrm>
            <a:off x="6227763" y="2492375"/>
            <a:ext cx="29162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You have a code fragment that can be grouped together.</a:t>
            </a:r>
            <a:endParaRPr lang="en-US" altLang="en-US" b="1" i="1">
              <a:solidFill>
                <a:srgbClr val="D60093"/>
              </a:solidFill>
            </a:endParaRPr>
          </a:p>
          <a:p>
            <a:pPr eaLnBrk="1" hangingPunct="1"/>
            <a:endParaRPr lang="en-US" altLang="en-US" b="1" i="1">
              <a:solidFill>
                <a:srgbClr val="D60093"/>
              </a:solidFill>
            </a:endParaRPr>
          </a:p>
          <a:p>
            <a:pPr eaLnBrk="1" hangingPunct="1"/>
            <a:r>
              <a:rPr lang="en-US" altLang="en-US" b="1">
                <a:solidFill>
                  <a:srgbClr val="0070C0"/>
                </a:solidFill>
              </a:rPr>
              <a:t>Turn the fragment into a method whose name explains the purpose of the method.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animEffect transition="in" filter="blinds(horizontal)">
                                      <p:cBhvr>
                                        <p:cTn id="7" dur="500"/>
                                        <p:tgtEl>
                                          <p:spTgt spid="17817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8179">
                                            <p:txEl>
                                              <p:pRg st="1" end="1"/>
                                            </p:txEl>
                                          </p:spTgt>
                                        </p:tgtEl>
                                        <p:attrNameLst>
                                          <p:attrName>style.visibility</p:attrName>
                                        </p:attrNameLst>
                                      </p:cBhvr>
                                      <p:to>
                                        <p:strVal val="visible"/>
                                      </p:to>
                                    </p:set>
                                    <p:animEffect transition="in" filter="blinds(horizontal)">
                                      <p:cBhvr>
                                        <p:cTn id="10" dur="500"/>
                                        <p:tgtEl>
                                          <p:spTgt spid="17817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animEffect transition="in" filter="blinds(horizontal)">
                                      <p:cBhvr>
                                        <p:cTn id="13" dur="500"/>
                                        <p:tgtEl>
                                          <p:spTgt spid="178179">
                                            <p:txEl>
                                              <p:pRg st="3" end="3"/>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8179">
                                            <p:txEl>
                                              <p:pRg st="4" end="4"/>
                                            </p:txEl>
                                          </p:spTgt>
                                        </p:tgtEl>
                                        <p:attrNameLst>
                                          <p:attrName>style.visibility</p:attrName>
                                        </p:attrNameLst>
                                      </p:cBhvr>
                                      <p:to>
                                        <p:strVal val="visible"/>
                                      </p:to>
                                    </p:set>
                                    <p:animEffect transition="in" filter="blinds(horizontal)">
                                      <p:cBhvr>
                                        <p:cTn id="16" dur="500"/>
                                        <p:tgtEl>
                                          <p:spTgt spid="178179">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8179">
                                            <p:txEl>
                                              <p:pRg st="5" end="5"/>
                                            </p:txEl>
                                          </p:spTgt>
                                        </p:tgtEl>
                                        <p:attrNameLst>
                                          <p:attrName>style.visibility</p:attrName>
                                        </p:attrNameLst>
                                      </p:cBhvr>
                                      <p:to>
                                        <p:strVal val="visible"/>
                                      </p:to>
                                    </p:set>
                                    <p:animEffect transition="in" filter="blinds(horizontal)">
                                      <p:cBhvr>
                                        <p:cTn id="19" dur="500"/>
                                        <p:tgtEl>
                                          <p:spTgt spid="178179">
                                            <p:txEl>
                                              <p:pRg st="5" end="5"/>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8179">
                                            <p:txEl>
                                              <p:pRg st="6" end="6"/>
                                            </p:txEl>
                                          </p:spTgt>
                                        </p:tgtEl>
                                        <p:attrNameLst>
                                          <p:attrName>style.visibility</p:attrName>
                                        </p:attrNameLst>
                                      </p:cBhvr>
                                      <p:to>
                                        <p:strVal val="visible"/>
                                      </p:to>
                                    </p:set>
                                    <p:animEffect transition="in" filter="blinds(horizontal)">
                                      <p:cBhvr>
                                        <p:cTn id="22" dur="500"/>
                                        <p:tgtEl>
                                          <p:spTgt spid="178179">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8180"/>
                                        </p:tgtEl>
                                        <p:attrNameLst>
                                          <p:attrName>style.visibility</p:attrName>
                                        </p:attrNameLst>
                                      </p:cBhvr>
                                      <p:to>
                                        <p:strVal val="visible"/>
                                      </p:to>
                                    </p:set>
                                    <p:animEffect transition="in" filter="blinds(horizontal)">
                                      <p:cBhvr>
                                        <p:cTn id="27" dur="500"/>
                                        <p:tgtEl>
                                          <p:spTgt spid="178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P spid="17818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46413FA-A838-D04A-8A7E-C48160E2969F}"/>
              </a:ext>
            </a:extLst>
          </p:cNvPr>
          <p:cNvSpPr>
            <a:spLocks noGrp="1"/>
          </p:cNvSpPr>
          <p:nvPr>
            <p:ph type="sldNum" sz="quarter" idx="12"/>
          </p:nvPr>
        </p:nvSpPr>
        <p:spPr/>
        <p:txBody>
          <a:bodyPr/>
          <a:lstStyle/>
          <a:p>
            <a:fld id="{291E0CB6-FE86-B842-9563-5C35B3537E6F}" type="slidenum">
              <a:rPr lang="en-US" altLang="en-US"/>
              <a:pPr/>
              <a:t>33</a:t>
            </a:fld>
            <a:r>
              <a:rPr lang="en-US" altLang="en-US"/>
              <a:t> / 46</a:t>
            </a:r>
          </a:p>
        </p:txBody>
      </p:sp>
      <p:sp>
        <p:nvSpPr>
          <p:cNvPr id="179202" name="Rectangle 2">
            <a:extLst>
              <a:ext uri="{FF2B5EF4-FFF2-40B4-BE49-F238E27FC236}">
                <a16:creationId xmlns:a16="http://schemas.microsoft.com/office/drawing/2014/main" id="{C1F4E1AE-CE76-9644-8089-3C14A980EC3C}"/>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Extract Method</a:t>
            </a:r>
          </a:p>
        </p:txBody>
      </p:sp>
      <p:sp>
        <p:nvSpPr>
          <p:cNvPr id="46083" name="Rectangle 4">
            <a:extLst>
              <a:ext uri="{FF2B5EF4-FFF2-40B4-BE49-F238E27FC236}">
                <a16:creationId xmlns:a16="http://schemas.microsoft.com/office/drawing/2014/main" id="{1C9D6CA2-EF05-D241-A923-9E4877457E10}"/>
              </a:ext>
            </a:extLst>
          </p:cNvPr>
          <p:cNvSpPr>
            <a:spLocks noChangeArrowheads="1"/>
          </p:cNvSpPr>
          <p:nvPr/>
        </p:nvSpPr>
        <p:spPr bwMode="auto">
          <a:xfrm>
            <a:off x="0" y="1268413"/>
            <a:ext cx="4716463"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D60093"/>
                </a:solidFill>
              </a:rPr>
              <a:t>void </a:t>
            </a:r>
            <a:r>
              <a:rPr lang="en-US" altLang="en-US" sz="1400" b="1">
                <a:solidFill>
                  <a:srgbClr val="D60093"/>
                </a:solidFill>
              </a:rPr>
              <a:t>printOwing</a:t>
            </a:r>
            <a:r>
              <a:rPr lang="en-US" altLang="en-US" sz="1400">
                <a:solidFill>
                  <a:srgbClr val="D60093"/>
                </a:solidFill>
              </a:rPr>
              <a:t>() {</a:t>
            </a:r>
          </a:p>
          <a:p>
            <a:pPr lvl="1" eaLnBrk="1" hangingPunct="1"/>
            <a:r>
              <a:rPr lang="en-US" altLang="en-US" sz="1400">
                <a:solidFill>
                  <a:srgbClr val="D60093"/>
                </a:solidFill>
              </a:rPr>
              <a:t>Enumeration e = _orders.elements();</a:t>
            </a:r>
          </a:p>
          <a:p>
            <a:pPr lvl="1" eaLnBrk="1" hangingPunct="1"/>
            <a:r>
              <a:rPr lang="en-US" altLang="en-US" sz="1400">
                <a:solidFill>
                  <a:srgbClr val="D60093"/>
                </a:solidFill>
              </a:rPr>
              <a:t>double outstanding = 0.0;</a:t>
            </a:r>
          </a:p>
          <a:p>
            <a:pPr lvl="1" eaLnBrk="1" hangingPunct="1"/>
            <a:endParaRPr lang="en-US" altLang="en-US" sz="1400">
              <a:solidFill>
                <a:srgbClr val="D60093"/>
              </a:solidFill>
            </a:endParaRPr>
          </a:p>
          <a:p>
            <a:pPr lvl="1" eaLnBrk="1" hangingPunct="1"/>
            <a:r>
              <a:rPr lang="en-US" altLang="en-US" sz="1400">
                <a:solidFill>
                  <a:srgbClr val="D60093"/>
                </a:solidFill>
              </a:rPr>
              <a:t>// print banner</a:t>
            </a:r>
          </a:p>
          <a:p>
            <a:pPr lvl="1" eaLnBrk="1" hangingPunct="1"/>
            <a:r>
              <a:rPr lang="en-US" altLang="en-US" sz="1400">
                <a:solidFill>
                  <a:srgbClr val="D60093"/>
                </a:solidFill>
              </a:rPr>
              <a:t>System.out.println ("*******************************");</a:t>
            </a:r>
          </a:p>
          <a:p>
            <a:pPr lvl="1" eaLnBrk="1" hangingPunct="1"/>
            <a:r>
              <a:rPr lang="en-US" altLang="en-US" sz="1400">
                <a:solidFill>
                  <a:srgbClr val="D60093"/>
                </a:solidFill>
              </a:rPr>
              <a:t>System.out.println ("***** Customer Owes ******");</a:t>
            </a:r>
          </a:p>
          <a:p>
            <a:pPr lvl="1" eaLnBrk="1" hangingPunct="1"/>
            <a:r>
              <a:rPr lang="en-US" altLang="en-US" sz="1400">
                <a:solidFill>
                  <a:srgbClr val="D60093"/>
                </a:solidFill>
              </a:rPr>
              <a:t>System.out.println ("*******************************");</a:t>
            </a:r>
          </a:p>
          <a:p>
            <a:pPr lvl="1" eaLnBrk="1" hangingPunct="1"/>
            <a:endParaRPr lang="en-US" altLang="en-US" sz="1400">
              <a:solidFill>
                <a:srgbClr val="D60093"/>
              </a:solidFill>
            </a:endParaRPr>
          </a:p>
          <a:p>
            <a:pPr lvl="1" eaLnBrk="1" hangingPunct="1"/>
            <a:r>
              <a:rPr lang="en-US" altLang="en-US" sz="1400">
                <a:solidFill>
                  <a:srgbClr val="D60093"/>
                </a:solidFill>
              </a:rPr>
              <a:t>// calculate outstanding</a:t>
            </a:r>
          </a:p>
          <a:p>
            <a:pPr lvl="1" eaLnBrk="1" hangingPunct="1"/>
            <a:r>
              <a:rPr lang="en-US" altLang="en-US" sz="1400">
                <a:solidFill>
                  <a:srgbClr val="D60093"/>
                </a:solidFill>
              </a:rPr>
              <a:t>while (e.hasMoreElements()) {</a:t>
            </a:r>
          </a:p>
          <a:p>
            <a:pPr lvl="1" eaLnBrk="1" hangingPunct="1"/>
            <a:r>
              <a:rPr lang="en-US" altLang="en-US" sz="1400">
                <a:solidFill>
                  <a:srgbClr val="D60093"/>
                </a:solidFill>
              </a:rPr>
              <a:t>	Order each = (Order) e.nextElement();</a:t>
            </a:r>
          </a:p>
          <a:p>
            <a:pPr lvl="1" eaLnBrk="1" hangingPunct="1"/>
            <a:r>
              <a:rPr lang="en-US" altLang="en-US" sz="1400">
                <a:solidFill>
                  <a:srgbClr val="D60093"/>
                </a:solidFill>
              </a:rPr>
              <a:t>	outstanding += each.getAmount();</a:t>
            </a:r>
          </a:p>
          <a:p>
            <a:pPr lvl="1" eaLnBrk="1" hangingPunct="1"/>
            <a:r>
              <a:rPr lang="en-US" altLang="en-US" sz="1400">
                <a:solidFill>
                  <a:srgbClr val="D60093"/>
                </a:solidFill>
              </a:rPr>
              <a:t>}</a:t>
            </a:r>
          </a:p>
          <a:p>
            <a:pPr lvl="1" eaLnBrk="1" hangingPunct="1"/>
            <a:endParaRPr lang="en-US" altLang="en-US" sz="1400">
              <a:solidFill>
                <a:srgbClr val="D60093"/>
              </a:solidFill>
            </a:endParaRPr>
          </a:p>
          <a:p>
            <a:pPr lvl="1" eaLnBrk="1" hangingPunct="1"/>
            <a:r>
              <a:rPr lang="en-US" altLang="en-US" sz="1400">
                <a:solidFill>
                  <a:srgbClr val="D60093"/>
                </a:solidFill>
              </a:rPr>
              <a:t>//print details</a:t>
            </a:r>
          </a:p>
          <a:p>
            <a:pPr lvl="1" eaLnBrk="1" hangingPunct="1"/>
            <a:r>
              <a:rPr lang="en-US" altLang="en-US" sz="1400">
                <a:solidFill>
                  <a:srgbClr val="D60093"/>
                </a:solidFill>
              </a:rPr>
              <a:t>System.out.println ("name:" + _name);</a:t>
            </a:r>
          </a:p>
          <a:p>
            <a:pPr lvl="1" eaLnBrk="1" hangingPunct="1"/>
            <a:r>
              <a:rPr lang="en-US" altLang="en-US" sz="1400">
                <a:solidFill>
                  <a:srgbClr val="D60093"/>
                </a:solidFill>
              </a:rPr>
              <a:t>System.out.println ("amount" + outstanding);</a:t>
            </a:r>
          </a:p>
          <a:p>
            <a:pPr eaLnBrk="1" hangingPunct="1"/>
            <a:r>
              <a:rPr lang="en-US" altLang="en-US" sz="1400">
                <a:solidFill>
                  <a:srgbClr val="D60093"/>
                </a:solidFill>
              </a:rPr>
              <a:t>}</a:t>
            </a:r>
          </a:p>
        </p:txBody>
      </p:sp>
      <p:sp>
        <p:nvSpPr>
          <p:cNvPr id="179205" name="Rectangle 5">
            <a:extLst>
              <a:ext uri="{FF2B5EF4-FFF2-40B4-BE49-F238E27FC236}">
                <a16:creationId xmlns:a16="http://schemas.microsoft.com/office/drawing/2014/main" id="{87D625EB-977C-224D-BFD9-1F7CB42DB306}"/>
              </a:ext>
            </a:extLst>
          </p:cNvPr>
          <p:cNvSpPr>
            <a:spLocks noChangeArrowheads="1"/>
          </p:cNvSpPr>
          <p:nvPr/>
        </p:nvSpPr>
        <p:spPr bwMode="auto">
          <a:xfrm>
            <a:off x="5292725" y="1412875"/>
            <a:ext cx="385127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2D1DA3"/>
                </a:solidFill>
              </a:rPr>
              <a:t>void printOwing() {</a:t>
            </a:r>
          </a:p>
          <a:p>
            <a:pPr lvl="1" eaLnBrk="1" hangingPunct="1"/>
            <a:r>
              <a:rPr lang="en-US" altLang="en-US" sz="1400">
                <a:solidFill>
                  <a:srgbClr val="2D1DA3"/>
                </a:solidFill>
              </a:rPr>
              <a:t>printBanner();</a:t>
            </a:r>
          </a:p>
          <a:p>
            <a:pPr lvl="1" eaLnBrk="1" hangingPunct="1"/>
            <a:r>
              <a:rPr lang="en-US" altLang="en-US" sz="1400">
                <a:solidFill>
                  <a:srgbClr val="2D1DA3"/>
                </a:solidFill>
              </a:rPr>
              <a:t>double outstanding = </a:t>
            </a:r>
            <a:r>
              <a:rPr lang="en-US" altLang="en-US" sz="1400" b="1">
                <a:solidFill>
                  <a:srgbClr val="2D1DA3"/>
                </a:solidFill>
              </a:rPr>
              <a:t>getOutstanding();</a:t>
            </a:r>
          </a:p>
          <a:p>
            <a:pPr lvl="1" eaLnBrk="1" hangingPunct="1"/>
            <a:r>
              <a:rPr lang="en-US" altLang="en-US" sz="1400">
                <a:solidFill>
                  <a:srgbClr val="2D1DA3"/>
                </a:solidFill>
              </a:rPr>
              <a:t>printDetails(outstanding);</a:t>
            </a:r>
          </a:p>
          <a:p>
            <a:pPr eaLnBrk="1" hangingPunct="1"/>
            <a:r>
              <a:rPr lang="en-US" altLang="en-US" sz="1400">
                <a:solidFill>
                  <a:srgbClr val="2D1DA3"/>
                </a:solidFill>
              </a:rPr>
              <a:t>}</a:t>
            </a:r>
          </a:p>
        </p:txBody>
      </p:sp>
      <p:sp>
        <p:nvSpPr>
          <p:cNvPr id="179206" name="Rectangle 6">
            <a:extLst>
              <a:ext uri="{FF2B5EF4-FFF2-40B4-BE49-F238E27FC236}">
                <a16:creationId xmlns:a16="http://schemas.microsoft.com/office/drawing/2014/main" id="{CE485CB3-92C5-6A42-9572-C81C6D39F215}"/>
              </a:ext>
            </a:extLst>
          </p:cNvPr>
          <p:cNvSpPr>
            <a:spLocks noChangeArrowheads="1"/>
          </p:cNvSpPr>
          <p:nvPr/>
        </p:nvSpPr>
        <p:spPr bwMode="auto">
          <a:xfrm>
            <a:off x="5219700" y="4149725"/>
            <a:ext cx="39243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chemeClr val="hlink"/>
                </a:solidFill>
              </a:rPr>
              <a:t>double </a:t>
            </a:r>
            <a:r>
              <a:rPr lang="en-US" altLang="en-US" sz="1200" b="1">
                <a:solidFill>
                  <a:schemeClr val="hlink"/>
                </a:solidFill>
              </a:rPr>
              <a:t>getOutstanding</a:t>
            </a:r>
            <a:r>
              <a:rPr lang="en-US" altLang="en-US" sz="1200">
                <a:solidFill>
                  <a:schemeClr val="hlink"/>
                </a:solidFill>
              </a:rPr>
              <a:t>() {</a:t>
            </a:r>
          </a:p>
          <a:p>
            <a:pPr lvl="1" eaLnBrk="1" hangingPunct="1"/>
            <a:r>
              <a:rPr lang="en-US" altLang="en-US" sz="1200">
                <a:solidFill>
                  <a:schemeClr val="hlink"/>
                </a:solidFill>
              </a:rPr>
              <a:t>Enumeration e = _orders.elements();</a:t>
            </a:r>
          </a:p>
          <a:p>
            <a:pPr lvl="1" eaLnBrk="1" hangingPunct="1"/>
            <a:r>
              <a:rPr lang="en-US" altLang="en-US" sz="1200">
                <a:solidFill>
                  <a:schemeClr val="hlink"/>
                </a:solidFill>
              </a:rPr>
              <a:t>double outstanding = 0.0;</a:t>
            </a:r>
          </a:p>
          <a:p>
            <a:pPr lvl="1" eaLnBrk="1" hangingPunct="1"/>
            <a:r>
              <a:rPr lang="en-US" altLang="en-US" sz="1200">
                <a:solidFill>
                  <a:schemeClr val="hlink"/>
                </a:solidFill>
              </a:rPr>
              <a:t>while (e.hasMoreElements()) {</a:t>
            </a:r>
          </a:p>
          <a:p>
            <a:pPr lvl="2" eaLnBrk="1" hangingPunct="1"/>
            <a:r>
              <a:rPr lang="en-US" altLang="en-US" sz="1200">
                <a:solidFill>
                  <a:schemeClr val="hlink"/>
                </a:solidFill>
              </a:rPr>
              <a:t>Order each = (Order) e.nextElement();</a:t>
            </a:r>
          </a:p>
          <a:p>
            <a:pPr lvl="2" eaLnBrk="1" hangingPunct="1"/>
            <a:r>
              <a:rPr lang="en-US" altLang="en-US" sz="1200">
                <a:solidFill>
                  <a:schemeClr val="hlink"/>
                </a:solidFill>
              </a:rPr>
              <a:t>outstanding += each.getAmount();</a:t>
            </a:r>
          </a:p>
          <a:p>
            <a:pPr lvl="1" eaLnBrk="1" hangingPunct="1"/>
            <a:r>
              <a:rPr lang="en-US" altLang="en-US" sz="1200">
                <a:solidFill>
                  <a:schemeClr val="hlink"/>
                </a:solidFill>
              </a:rPr>
              <a:t>}</a:t>
            </a:r>
          </a:p>
          <a:p>
            <a:pPr lvl="1" eaLnBrk="1" hangingPunct="1"/>
            <a:r>
              <a:rPr lang="en-US" altLang="en-US" sz="1200">
                <a:solidFill>
                  <a:schemeClr val="hlink"/>
                </a:solidFill>
              </a:rPr>
              <a:t>return outstanding;</a:t>
            </a:r>
          </a:p>
          <a:p>
            <a:pPr eaLnBrk="1" hangingPunct="1"/>
            <a:r>
              <a:rPr lang="en-US" altLang="en-US" sz="1200">
                <a:solidFill>
                  <a:schemeClr val="hlink"/>
                </a:solidFill>
              </a:rPr>
              <a:t>}</a:t>
            </a:r>
          </a:p>
        </p:txBody>
      </p:sp>
      <p:sp>
        <p:nvSpPr>
          <p:cNvPr id="179207" name="Rectangle 7">
            <a:extLst>
              <a:ext uri="{FF2B5EF4-FFF2-40B4-BE49-F238E27FC236}">
                <a16:creationId xmlns:a16="http://schemas.microsoft.com/office/drawing/2014/main" id="{68DCF05A-2E50-DC47-B027-6E15B4C38DCC}"/>
              </a:ext>
            </a:extLst>
          </p:cNvPr>
          <p:cNvSpPr>
            <a:spLocks noChangeArrowheads="1"/>
          </p:cNvSpPr>
          <p:nvPr/>
        </p:nvSpPr>
        <p:spPr bwMode="auto">
          <a:xfrm>
            <a:off x="5219700" y="2924175"/>
            <a:ext cx="40322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void </a:t>
            </a:r>
            <a:r>
              <a:rPr lang="en-US" altLang="en-US" sz="1200" b="1"/>
              <a:t>printBanner</a:t>
            </a:r>
            <a:r>
              <a:rPr lang="en-US" altLang="en-US" sz="1200"/>
              <a:t>() {</a:t>
            </a:r>
          </a:p>
          <a:p>
            <a:pPr lvl="1" eaLnBrk="1" hangingPunct="1"/>
            <a:r>
              <a:rPr lang="en-US" altLang="en-US" sz="1200"/>
              <a:t>// print banner</a:t>
            </a:r>
          </a:p>
          <a:p>
            <a:pPr lvl="1" eaLnBrk="1" hangingPunct="1"/>
            <a:r>
              <a:rPr lang="en-US" altLang="en-US" sz="1200"/>
              <a:t>System.out.println ("*******************************");</a:t>
            </a:r>
          </a:p>
          <a:p>
            <a:pPr lvl="1" eaLnBrk="1" hangingPunct="1"/>
            <a:r>
              <a:rPr lang="en-US" altLang="en-US" sz="1200"/>
              <a:t>System.out.println ("***** Customer Owes ******");</a:t>
            </a:r>
          </a:p>
          <a:p>
            <a:pPr lvl="1" eaLnBrk="1" hangingPunct="1"/>
            <a:r>
              <a:rPr lang="en-US" altLang="en-US" sz="1200"/>
              <a:t>System.out.println ("*******************************");</a:t>
            </a:r>
          </a:p>
          <a:p>
            <a:pPr eaLnBrk="1" hangingPunct="1"/>
            <a:r>
              <a:rPr lang="en-US" altLang="en-US" sz="1200"/>
              <a:t>}</a:t>
            </a:r>
          </a:p>
        </p:txBody>
      </p:sp>
      <p:sp>
        <p:nvSpPr>
          <p:cNvPr id="179208" name="Rectangle 8">
            <a:extLst>
              <a:ext uri="{FF2B5EF4-FFF2-40B4-BE49-F238E27FC236}">
                <a16:creationId xmlns:a16="http://schemas.microsoft.com/office/drawing/2014/main" id="{A59D1C84-00E0-0E40-8C95-E20965F4CAEE}"/>
              </a:ext>
            </a:extLst>
          </p:cNvPr>
          <p:cNvSpPr>
            <a:spLocks noChangeArrowheads="1"/>
          </p:cNvSpPr>
          <p:nvPr/>
        </p:nvSpPr>
        <p:spPr bwMode="auto">
          <a:xfrm>
            <a:off x="5146675" y="5876925"/>
            <a:ext cx="457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void </a:t>
            </a:r>
            <a:r>
              <a:rPr lang="en-US" altLang="en-US" sz="1200" b="1"/>
              <a:t>printDetails</a:t>
            </a:r>
            <a:r>
              <a:rPr lang="en-US" altLang="en-US" sz="1200"/>
              <a:t> (double outstanding) {</a:t>
            </a:r>
          </a:p>
          <a:p>
            <a:pPr lvl="1" eaLnBrk="1" hangingPunct="1"/>
            <a:r>
              <a:rPr lang="en-US" altLang="en-US" sz="1200"/>
              <a:t>System.out.println ("name:" + _name);</a:t>
            </a:r>
          </a:p>
          <a:p>
            <a:pPr lvl="1" eaLnBrk="1" hangingPunct="1"/>
            <a:r>
              <a:rPr lang="en-US" altLang="en-US" sz="1200"/>
              <a:t>System.out.println ("amount" + outstanding);</a:t>
            </a:r>
          </a:p>
          <a:p>
            <a:pPr eaLnBrk="1" hangingPunct="1"/>
            <a:r>
              <a:rPr lang="en-US" altLang="en-US" sz="1200"/>
              <a:t>}</a:t>
            </a:r>
          </a:p>
        </p:txBody>
      </p:sp>
      <p:sp>
        <p:nvSpPr>
          <p:cNvPr id="46088" name="Line 9">
            <a:extLst>
              <a:ext uri="{FF2B5EF4-FFF2-40B4-BE49-F238E27FC236}">
                <a16:creationId xmlns:a16="http://schemas.microsoft.com/office/drawing/2014/main" id="{BBD0E14E-7418-3E44-8D40-37CC66569161}"/>
              </a:ext>
            </a:extLst>
          </p:cNvPr>
          <p:cNvSpPr>
            <a:spLocks noChangeShapeType="1"/>
          </p:cNvSpPr>
          <p:nvPr/>
        </p:nvSpPr>
        <p:spPr bwMode="auto">
          <a:xfrm>
            <a:off x="4643438" y="1196975"/>
            <a:ext cx="0" cy="5661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210" name="Line 10">
            <a:extLst>
              <a:ext uri="{FF2B5EF4-FFF2-40B4-BE49-F238E27FC236}">
                <a16:creationId xmlns:a16="http://schemas.microsoft.com/office/drawing/2014/main" id="{46DEEA59-E67C-114F-8283-55C414FD238B}"/>
              </a:ext>
            </a:extLst>
          </p:cNvPr>
          <p:cNvSpPr>
            <a:spLocks noChangeShapeType="1"/>
          </p:cNvSpPr>
          <p:nvPr/>
        </p:nvSpPr>
        <p:spPr bwMode="auto">
          <a:xfrm>
            <a:off x="4500563" y="3573463"/>
            <a:ext cx="358775" cy="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9210"/>
                                        </p:tgtEl>
                                        <p:attrNameLst>
                                          <p:attrName>style.visibility</p:attrName>
                                        </p:attrNameLst>
                                      </p:cBhvr>
                                      <p:to>
                                        <p:strVal val="visible"/>
                                      </p:to>
                                    </p:set>
                                    <p:animEffect transition="in" filter="blinds(horizontal)">
                                      <p:cBhvr>
                                        <p:cTn id="7" dur="500"/>
                                        <p:tgtEl>
                                          <p:spTgt spid="179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9205"/>
                                        </p:tgtEl>
                                        <p:attrNameLst>
                                          <p:attrName>style.visibility</p:attrName>
                                        </p:attrNameLst>
                                      </p:cBhvr>
                                      <p:to>
                                        <p:strVal val="visible"/>
                                      </p:to>
                                    </p:set>
                                    <p:animEffect transition="in" filter="blinds(horizontal)">
                                      <p:cBhvr>
                                        <p:cTn id="12" dur="500"/>
                                        <p:tgtEl>
                                          <p:spTgt spid="1792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9207"/>
                                        </p:tgtEl>
                                        <p:attrNameLst>
                                          <p:attrName>style.visibility</p:attrName>
                                        </p:attrNameLst>
                                      </p:cBhvr>
                                      <p:to>
                                        <p:strVal val="visible"/>
                                      </p:to>
                                    </p:set>
                                    <p:animEffect transition="in" filter="blinds(horizontal)">
                                      <p:cBhvr>
                                        <p:cTn id="17" dur="500"/>
                                        <p:tgtEl>
                                          <p:spTgt spid="1792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06"/>
                                        </p:tgtEl>
                                        <p:attrNameLst>
                                          <p:attrName>style.visibility</p:attrName>
                                        </p:attrNameLst>
                                      </p:cBhvr>
                                      <p:to>
                                        <p:strVal val="visible"/>
                                      </p:to>
                                    </p:set>
                                    <p:animEffect transition="in" filter="blinds(horizontal)">
                                      <p:cBhvr>
                                        <p:cTn id="22" dur="500"/>
                                        <p:tgtEl>
                                          <p:spTgt spid="1792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9208"/>
                                        </p:tgtEl>
                                        <p:attrNameLst>
                                          <p:attrName>style.visibility</p:attrName>
                                        </p:attrNameLst>
                                      </p:cBhvr>
                                      <p:to>
                                        <p:strVal val="visible"/>
                                      </p:to>
                                    </p:set>
                                    <p:animEffect transition="in" filter="blinds(horizontal)">
                                      <p:cBhvr>
                                        <p:cTn id="27" dur="500"/>
                                        <p:tgtEl>
                                          <p:spTgt spid="17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p:bldP spid="179206" grpId="0"/>
      <p:bldP spid="179207" grpId="0"/>
      <p:bldP spid="1792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E73FF7B-AE8C-AF45-994F-C1A44EA0383F}"/>
              </a:ext>
            </a:extLst>
          </p:cNvPr>
          <p:cNvSpPr>
            <a:spLocks noGrp="1"/>
          </p:cNvSpPr>
          <p:nvPr>
            <p:ph type="sldNum" sz="quarter" idx="12"/>
          </p:nvPr>
        </p:nvSpPr>
        <p:spPr/>
        <p:txBody>
          <a:bodyPr/>
          <a:lstStyle/>
          <a:p>
            <a:fld id="{3FEF6ED4-DF2F-D148-BF44-35E01920E91D}" type="slidenum">
              <a:rPr lang="en-US" altLang="en-US"/>
              <a:pPr/>
              <a:t>34</a:t>
            </a:fld>
            <a:r>
              <a:rPr lang="en-US" altLang="en-US"/>
              <a:t> / 46</a:t>
            </a:r>
          </a:p>
        </p:txBody>
      </p:sp>
      <p:sp>
        <p:nvSpPr>
          <p:cNvPr id="181250" name="Rectangle 2">
            <a:extLst>
              <a:ext uri="{FF2B5EF4-FFF2-40B4-BE49-F238E27FC236}">
                <a16:creationId xmlns:a16="http://schemas.microsoft.com/office/drawing/2014/main" id="{096C0AA8-2973-1041-8379-D55296D612C7}"/>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Extract class</a:t>
            </a:r>
          </a:p>
        </p:txBody>
      </p:sp>
      <p:sp>
        <p:nvSpPr>
          <p:cNvPr id="47107" name="Rectangle 3">
            <a:extLst>
              <a:ext uri="{FF2B5EF4-FFF2-40B4-BE49-F238E27FC236}">
                <a16:creationId xmlns:a16="http://schemas.microsoft.com/office/drawing/2014/main" id="{D42D58E8-C385-124A-BA34-975821CB477F}"/>
              </a:ext>
            </a:extLst>
          </p:cNvPr>
          <p:cNvSpPr>
            <a:spLocks noGrp="1"/>
          </p:cNvSpPr>
          <p:nvPr>
            <p:ph type="body" idx="4294967295"/>
          </p:nvPr>
        </p:nvSpPr>
        <p:spPr>
          <a:xfrm>
            <a:off x="457200" y="1196975"/>
            <a:ext cx="8229600" cy="1008063"/>
          </a:xfrm>
        </p:spPr>
        <p:txBody>
          <a:bodyPr/>
          <a:lstStyle/>
          <a:p>
            <a:pPr algn="ctr">
              <a:buFont typeface="Wingdings 2" pitchFamily="2" charset="2"/>
              <a:buNone/>
            </a:pPr>
            <a:r>
              <a:rPr lang="en-US" altLang="en-US" sz="1800" i="1">
                <a:cs typeface="Tahoma" panose="020B0604030504040204" pitchFamily="34" charset="0"/>
              </a:rPr>
              <a:t>You have one class doing work that should be done by two.</a:t>
            </a:r>
          </a:p>
          <a:p>
            <a:pPr algn="ctr">
              <a:buFont typeface="Wingdings 2" pitchFamily="2" charset="2"/>
              <a:buNone/>
            </a:pPr>
            <a:r>
              <a:rPr lang="en-US" altLang="en-US" sz="1800" b="1" i="1">
                <a:solidFill>
                  <a:srgbClr val="0070C0"/>
                </a:solidFill>
                <a:latin typeface="Arial" panose="020B0604020202020204" pitchFamily="34" charset="0"/>
                <a:cs typeface="Arial" panose="020B0604020202020204" pitchFamily="34" charset="0"/>
              </a:rPr>
              <a:t>Create a new class and move the relevant fields and methods from the old class into the new class. </a:t>
            </a:r>
          </a:p>
        </p:txBody>
      </p:sp>
      <p:pic>
        <p:nvPicPr>
          <p:cNvPr id="47108" name="Picture 5" descr="extractClass">
            <a:extLst>
              <a:ext uri="{FF2B5EF4-FFF2-40B4-BE49-F238E27FC236}">
                <a16:creationId xmlns:a16="http://schemas.microsoft.com/office/drawing/2014/main" id="{82B19529-347F-0C40-8BA6-2BA34298D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9505"/>
          <a:stretch>
            <a:fillRect/>
          </a:stretch>
        </p:blipFill>
        <p:spPr bwMode="auto">
          <a:xfrm>
            <a:off x="395288" y="2636838"/>
            <a:ext cx="3455987"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4" name="Picture 6" descr="extractClass">
            <a:extLst>
              <a:ext uri="{FF2B5EF4-FFF2-40B4-BE49-F238E27FC236}">
                <a16:creationId xmlns:a16="http://schemas.microsoft.com/office/drawing/2014/main" id="{4D27CC4F-AE36-1242-A382-85DC13465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36838"/>
            <a:ext cx="85344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1254"/>
                                        </p:tgtEl>
                                        <p:attrNameLst>
                                          <p:attrName>style.visibility</p:attrName>
                                        </p:attrNameLst>
                                      </p:cBhvr>
                                      <p:to>
                                        <p:strVal val="visible"/>
                                      </p:to>
                                    </p:set>
                                    <p:animEffect transition="in" filter="blinds(horizontal)">
                                      <p:cBhvr>
                                        <p:cTn id="7" dur="500"/>
                                        <p:tgtEl>
                                          <p:spTgt spid="18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7F4AB45-8298-9047-B21D-B8EB0560A95A}"/>
              </a:ext>
            </a:extLst>
          </p:cNvPr>
          <p:cNvSpPr>
            <a:spLocks noGrp="1"/>
          </p:cNvSpPr>
          <p:nvPr>
            <p:ph type="sldNum" sz="quarter" idx="12"/>
          </p:nvPr>
        </p:nvSpPr>
        <p:spPr/>
        <p:txBody>
          <a:bodyPr/>
          <a:lstStyle/>
          <a:p>
            <a:fld id="{EFB20694-B7F0-C14E-AEDD-A03BD06A2A25}" type="slidenum">
              <a:rPr lang="en-US" altLang="en-US"/>
              <a:pPr/>
              <a:t>35</a:t>
            </a:fld>
            <a:r>
              <a:rPr lang="en-US" altLang="en-US"/>
              <a:t> / 46</a:t>
            </a:r>
          </a:p>
        </p:txBody>
      </p:sp>
      <p:sp>
        <p:nvSpPr>
          <p:cNvPr id="182274" name="Rectangle 2">
            <a:extLst>
              <a:ext uri="{FF2B5EF4-FFF2-40B4-BE49-F238E27FC236}">
                <a16:creationId xmlns:a16="http://schemas.microsoft.com/office/drawing/2014/main" id="{E4C53BB6-8023-844E-8CD5-F5AA89B96452}"/>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Extract class + Move Field</a:t>
            </a:r>
          </a:p>
        </p:txBody>
      </p:sp>
      <p:sp>
        <p:nvSpPr>
          <p:cNvPr id="48131" name="Rectangle 4">
            <a:extLst>
              <a:ext uri="{FF2B5EF4-FFF2-40B4-BE49-F238E27FC236}">
                <a16:creationId xmlns:a16="http://schemas.microsoft.com/office/drawing/2014/main" id="{845D1DBB-09C5-BE4D-BE65-52F24B69E9EA}"/>
              </a:ext>
            </a:extLst>
          </p:cNvPr>
          <p:cNvSpPr>
            <a:spLocks noChangeArrowheads="1"/>
          </p:cNvSpPr>
          <p:nvPr/>
        </p:nvSpPr>
        <p:spPr bwMode="auto">
          <a:xfrm>
            <a:off x="0" y="1412875"/>
            <a:ext cx="50419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D60093"/>
                </a:solidFill>
              </a:rPr>
              <a:t>class Person</a:t>
            </a:r>
            <a:r>
              <a:rPr lang="en-US" altLang="en-US" sz="1200">
                <a:solidFill>
                  <a:srgbClr val="D60093"/>
                </a:solidFill>
              </a:rPr>
              <a:t>...</a:t>
            </a:r>
          </a:p>
          <a:p>
            <a:pPr lvl="1" eaLnBrk="1" hangingPunct="1"/>
            <a:r>
              <a:rPr lang="en-US" altLang="en-US" sz="1200">
                <a:solidFill>
                  <a:srgbClr val="D60093"/>
                </a:solidFill>
              </a:rPr>
              <a:t>public String </a:t>
            </a:r>
            <a:r>
              <a:rPr lang="en-US" altLang="en-US" sz="1200" b="1">
                <a:solidFill>
                  <a:srgbClr val="D60093"/>
                </a:solidFill>
              </a:rPr>
              <a:t>getName</a:t>
            </a:r>
            <a:r>
              <a:rPr lang="en-US" altLang="en-US" sz="1200">
                <a:solidFill>
                  <a:srgbClr val="D60093"/>
                </a:solidFill>
              </a:rPr>
              <a:t>() {</a:t>
            </a:r>
          </a:p>
          <a:p>
            <a:pPr lvl="1" eaLnBrk="1" hangingPunct="1"/>
            <a:r>
              <a:rPr lang="en-US" altLang="en-US" sz="1200">
                <a:solidFill>
                  <a:srgbClr val="D60093"/>
                </a:solidFill>
              </a:rPr>
              <a:t>	return _name;</a:t>
            </a:r>
          </a:p>
          <a:p>
            <a:pPr lvl="1" eaLnBrk="1" hangingPunct="1"/>
            <a:r>
              <a:rPr lang="en-US" altLang="en-US" sz="1200">
                <a:solidFill>
                  <a:srgbClr val="D60093"/>
                </a:solidFill>
              </a:rPr>
              <a:t>}</a:t>
            </a:r>
          </a:p>
          <a:p>
            <a:pPr lvl="1" eaLnBrk="1" hangingPunct="1"/>
            <a:endParaRPr lang="en-US" altLang="en-US" sz="1200">
              <a:solidFill>
                <a:srgbClr val="D60093"/>
              </a:solidFill>
            </a:endParaRPr>
          </a:p>
          <a:p>
            <a:pPr lvl="1" eaLnBrk="1" hangingPunct="1"/>
            <a:r>
              <a:rPr lang="en-US" altLang="en-US" sz="1200">
                <a:solidFill>
                  <a:srgbClr val="D60093"/>
                </a:solidFill>
              </a:rPr>
              <a:t>public String </a:t>
            </a:r>
            <a:r>
              <a:rPr lang="en-US" altLang="en-US" sz="1200" b="1">
                <a:solidFill>
                  <a:srgbClr val="D60093"/>
                </a:solidFill>
              </a:rPr>
              <a:t>getTelephoneNumber</a:t>
            </a:r>
            <a:r>
              <a:rPr lang="en-US" altLang="en-US" sz="1200">
                <a:solidFill>
                  <a:srgbClr val="D60093"/>
                </a:solidFill>
              </a:rPr>
              <a:t>() {</a:t>
            </a:r>
          </a:p>
          <a:p>
            <a:pPr lvl="1" eaLnBrk="1" hangingPunct="1"/>
            <a:r>
              <a:rPr lang="en-US" altLang="en-US" sz="1200">
                <a:solidFill>
                  <a:srgbClr val="D60093"/>
                </a:solidFill>
              </a:rPr>
              <a:t>	return ("(" + _officeAreaCode + ") " + _officeNumber);</a:t>
            </a:r>
          </a:p>
          <a:p>
            <a:pPr lvl="1" eaLnBrk="1" hangingPunct="1"/>
            <a:r>
              <a:rPr lang="en-US" altLang="en-US" sz="1200">
                <a:solidFill>
                  <a:srgbClr val="D60093"/>
                </a:solidFill>
              </a:rPr>
              <a:t>}</a:t>
            </a:r>
          </a:p>
          <a:p>
            <a:pPr lvl="1" eaLnBrk="1" hangingPunct="1"/>
            <a:endParaRPr lang="en-US" altLang="en-US" sz="1200">
              <a:solidFill>
                <a:srgbClr val="D60093"/>
              </a:solidFill>
            </a:endParaRPr>
          </a:p>
          <a:p>
            <a:pPr lvl="1" eaLnBrk="1" hangingPunct="1"/>
            <a:r>
              <a:rPr lang="en-US" altLang="en-US" sz="1200">
                <a:solidFill>
                  <a:srgbClr val="D60093"/>
                </a:solidFill>
              </a:rPr>
              <a:t>String </a:t>
            </a:r>
            <a:r>
              <a:rPr lang="en-US" altLang="en-US" sz="1200" b="1">
                <a:solidFill>
                  <a:srgbClr val="D60093"/>
                </a:solidFill>
              </a:rPr>
              <a:t>getOfficeAreaCode</a:t>
            </a:r>
            <a:r>
              <a:rPr lang="en-US" altLang="en-US" sz="1200">
                <a:solidFill>
                  <a:srgbClr val="D60093"/>
                </a:solidFill>
              </a:rPr>
              <a:t>() {</a:t>
            </a:r>
          </a:p>
          <a:p>
            <a:pPr lvl="1" eaLnBrk="1" hangingPunct="1"/>
            <a:r>
              <a:rPr lang="en-US" altLang="en-US" sz="1200">
                <a:solidFill>
                  <a:srgbClr val="D60093"/>
                </a:solidFill>
              </a:rPr>
              <a:t>	return _officeAreaCode;</a:t>
            </a:r>
          </a:p>
          <a:p>
            <a:pPr lvl="1" eaLnBrk="1" hangingPunct="1"/>
            <a:r>
              <a:rPr lang="en-US" altLang="en-US" sz="1200">
                <a:solidFill>
                  <a:srgbClr val="D60093"/>
                </a:solidFill>
              </a:rPr>
              <a:t>}</a:t>
            </a:r>
          </a:p>
          <a:p>
            <a:pPr lvl="1" eaLnBrk="1" hangingPunct="1"/>
            <a:endParaRPr lang="en-US" altLang="en-US" sz="1200">
              <a:solidFill>
                <a:srgbClr val="D60093"/>
              </a:solidFill>
            </a:endParaRPr>
          </a:p>
          <a:p>
            <a:pPr lvl="1" eaLnBrk="1" hangingPunct="1"/>
            <a:r>
              <a:rPr lang="en-US" altLang="en-US" sz="1200">
                <a:solidFill>
                  <a:srgbClr val="D60093"/>
                </a:solidFill>
              </a:rPr>
              <a:t>void </a:t>
            </a:r>
            <a:r>
              <a:rPr lang="en-US" altLang="en-US" sz="1200" b="1">
                <a:solidFill>
                  <a:srgbClr val="D60093"/>
                </a:solidFill>
              </a:rPr>
              <a:t>setOfficeAreaCode(String</a:t>
            </a:r>
            <a:r>
              <a:rPr lang="en-US" altLang="en-US" sz="1200">
                <a:solidFill>
                  <a:srgbClr val="D60093"/>
                </a:solidFill>
              </a:rPr>
              <a:t> arg) {</a:t>
            </a:r>
          </a:p>
          <a:p>
            <a:pPr lvl="1" eaLnBrk="1" hangingPunct="1"/>
            <a:r>
              <a:rPr lang="en-US" altLang="en-US" sz="1200">
                <a:solidFill>
                  <a:srgbClr val="D60093"/>
                </a:solidFill>
              </a:rPr>
              <a:t>	_officeAreaCode = arg;</a:t>
            </a:r>
          </a:p>
          <a:p>
            <a:pPr lvl="1" eaLnBrk="1" hangingPunct="1"/>
            <a:r>
              <a:rPr lang="en-US" altLang="en-US" sz="1200">
                <a:solidFill>
                  <a:srgbClr val="D60093"/>
                </a:solidFill>
              </a:rPr>
              <a:t>}</a:t>
            </a:r>
          </a:p>
          <a:p>
            <a:pPr lvl="1" eaLnBrk="1" hangingPunct="1"/>
            <a:endParaRPr lang="en-US" altLang="en-US" sz="1200">
              <a:solidFill>
                <a:srgbClr val="D60093"/>
              </a:solidFill>
            </a:endParaRPr>
          </a:p>
          <a:p>
            <a:pPr lvl="1" eaLnBrk="1" hangingPunct="1"/>
            <a:r>
              <a:rPr lang="en-US" altLang="en-US" sz="1200">
                <a:solidFill>
                  <a:srgbClr val="D60093"/>
                </a:solidFill>
              </a:rPr>
              <a:t>String </a:t>
            </a:r>
            <a:r>
              <a:rPr lang="en-US" altLang="en-US" sz="1200" b="1">
                <a:solidFill>
                  <a:srgbClr val="D60093"/>
                </a:solidFill>
              </a:rPr>
              <a:t>getOfficeNumber</a:t>
            </a:r>
            <a:r>
              <a:rPr lang="en-US" altLang="en-US" sz="1200">
                <a:solidFill>
                  <a:srgbClr val="D60093"/>
                </a:solidFill>
              </a:rPr>
              <a:t>() {</a:t>
            </a:r>
          </a:p>
          <a:p>
            <a:pPr lvl="1" eaLnBrk="1" hangingPunct="1"/>
            <a:r>
              <a:rPr lang="en-US" altLang="en-US" sz="1200">
                <a:solidFill>
                  <a:srgbClr val="D60093"/>
                </a:solidFill>
              </a:rPr>
              <a:t>	return _officeNumber;</a:t>
            </a:r>
          </a:p>
          <a:p>
            <a:pPr lvl="1" eaLnBrk="1" hangingPunct="1"/>
            <a:r>
              <a:rPr lang="en-US" altLang="en-US" sz="1200">
                <a:solidFill>
                  <a:srgbClr val="D60093"/>
                </a:solidFill>
              </a:rPr>
              <a:t>}</a:t>
            </a:r>
          </a:p>
          <a:p>
            <a:pPr lvl="1" eaLnBrk="1" hangingPunct="1"/>
            <a:endParaRPr lang="en-US" altLang="en-US" sz="1200">
              <a:solidFill>
                <a:srgbClr val="D60093"/>
              </a:solidFill>
            </a:endParaRPr>
          </a:p>
          <a:p>
            <a:pPr lvl="1" eaLnBrk="1" hangingPunct="1"/>
            <a:r>
              <a:rPr lang="en-US" altLang="en-US" sz="1200">
                <a:solidFill>
                  <a:srgbClr val="D60093"/>
                </a:solidFill>
              </a:rPr>
              <a:t>void </a:t>
            </a:r>
            <a:r>
              <a:rPr lang="en-US" altLang="en-US" sz="1200" b="1">
                <a:solidFill>
                  <a:srgbClr val="D60093"/>
                </a:solidFill>
              </a:rPr>
              <a:t>setOfficeNumber(String</a:t>
            </a:r>
            <a:r>
              <a:rPr lang="en-US" altLang="en-US" sz="1200">
                <a:solidFill>
                  <a:srgbClr val="D60093"/>
                </a:solidFill>
              </a:rPr>
              <a:t> arg) {</a:t>
            </a:r>
          </a:p>
          <a:p>
            <a:pPr lvl="1" eaLnBrk="1" hangingPunct="1"/>
            <a:r>
              <a:rPr lang="en-US" altLang="en-US" sz="1200">
                <a:solidFill>
                  <a:srgbClr val="D60093"/>
                </a:solidFill>
              </a:rPr>
              <a:t>	_officeNumber = arg;</a:t>
            </a:r>
          </a:p>
          <a:p>
            <a:pPr lvl="1" eaLnBrk="1" hangingPunct="1"/>
            <a:r>
              <a:rPr lang="en-US" altLang="en-US" sz="1200">
                <a:solidFill>
                  <a:srgbClr val="D60093"/>
                </a:solidFill>
              </a:rPr>
              <a:t>}</a:t>
            </a:r>
          </a:p>
          <a:p>
            <a:pPr lvl="1" eaLnBrk="1" hangingPunct="1"/>
            <a:endParaRPr lang="en-US" altLang="en-US" sz="1200">
              <a:solidFill>
                <a:srgbClr val="D60093"/>
              </a:solidFill>
            </a:endParaRPr>
          </a:p>
          <a:p>
            <a:pPr lvl="1" eaLnBrk="1" hangingPunct="1"/>
            <a:r>
              <a:rPr lang="en-US" altLang="en-US" sz="1200">
                <a:solidFill>
                  <a:srgbClr val="D60093"/>
                </a:solidFill>
              </a:rPr>
              <a:t>private String </a:t>
            </a:r>
            <a:r>
              <a:rPr lang="en-US" altLang="en-US" sz="1200" b="1">
                <a:solidFill>
                  <a:srgbClr val="D60093"/>
                </a:solidFill>
              </a:rPr>
              <a:t>_name</a:t>
            </a:r>
            <a:r>
              <a:rPr lang="en-US" altLang="en-US" sz="1200">
                <a:solidFill>
                  <a:srgbClr val="D60093"/>
                </a:solidFill>
              </a:rPr>
              <a:t>;</a:t>
            </a:r>
          </a:p>
          <a:p>
            <a:pPr lvl="1" eaLnBrk="1" hangingPunct="1"/>
            <a:r>
              <a:rPr lang="en-US" altLang="en-US" sz="1200">
                <a:solidFill>
                  <a:srgbClr val="D60093"/>
                </a:solidFill>
              </a:rPr>
              <a:t>private String </a:t>
            </a:r>
            <a:r>
              <a:rPr lang="en-US" altLang="en-US" sz="1200" b="1">
                <a:solidFill>
                  <a:srgbClr val="D60093"/>
                </a:solidFill>
              </a:rPr>
              <a:t>_officeAreaCode</a:t>
            </a:r>
            <a:r>
              <a:rPr lang="en-US" altLang="en-US" sz="1200">
                <a:solidFill>
                  <a:srgbClr val="D60093"/>
                </a:solidFill>
              </a:rPr>
              <a:t>;</a:t>
            </a:r>
          </a:p>
          <a:p>
            <a:pPr lvl="1" eaLnBrk="1" hangingPunct="1"/>
            <a:r>
              <a:rPr lang="en-US" altLang="en-US" sz="1200">
                <a:solidFill>
                  <a:srgbClr val="D60093"/>
                </a:solidFill>
              </a:rPr>
              <a:t>private String </a:t>
            </a:r>
            <a:r>
              <a:rPr lang="en-US" altLang="en-US" sz="1200" b="1">
                <a:solidFill>
                  <a:srgbClr val="D60093"/>
                </a:solidFill>
              </a:rPr>
              <a:t>_officeNumber</a:t>
            </a:r>
            <a:r>
              <a:rPr lang="en-US" altLang="en-US" sz="1200">
                <a:solidFill>
                  <a:srgbClr val="D60093"/>
                </a:solidFill>
              </a:rPr>
              <a:t>;</a:t>
            </a:r>
          </a:p>
        </p:txBody>
      </p:sp>
      <p:sp>
        <p:nvSpPr>
          <p:cNvPr id="182277" name="Rectangle 5">
            <a:extLst>
              <a:ext uri="{FF2B5EF4-FFF2-40B4-BE49-F238E27FC236}">
                <a16:creationId xmlns:a16="http://schemas.microsoft.com/office/drawing/2014/main" id="{4B9A72CD-C415-F64A-8E59-47DBD3610ECD}"/>
              </a:ext>
            </a:extLst>
          </p:cNvPr>
          <p:cNvSpPr>
            <a:spLocks noChangeArrowheads="1"/>
          </p:cNvSpPr>
          <p:nvPr/>
        </p:nvSpPr>
        <p:spPr bwMode="auto">
          <a:xfrm>
            <a:off x="4787900" y="1268413"/>
            <a:ext cx="4572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2D1DA3"/>
                </a:solidFill>
              </a:rPr>
              <a:t>class TelephoneNumber</a:t>
            </a:r>
            <a:r>
              <a:rPr lang="en-US" altLang="en-US" sz="1400">
                <a:solidFill>
                  <a:srgbClr val="2D1DA3"/>
                </a:solidFill>
              </a:rPr>
              <a:t> {</a:t>
            </a:r>
          </a:p>
          <a:p>
            <a:pPr lvl="1" eaLnBrk="1" hangingPunct="1"/>
            <a:r>
              <a:rPr lang="en-US" altLang="en-US" sz="1400">
                <a:solidFill>
                  <a:srgbClr val="2D1DA3"/>
                </a:solidFill>
              </a:rPr>
              <a:t>String </a:t>
            </a:r>
            <a:r>
              <a:rPr lang="en-US" altLang="en-US" sz="1400" b="1">
                <a:solidFill>
                  <a:srgbClr val="2D1DA3"/>
                </a:solidFill>
              </a:rPr>
              <a:t>getAreaCode</a:t>
            </a:r>
            <a:r>
              <a:rPr lang="en-US" altLang="en-US" sz="1400">
                <a:solidFill>
                  <a:srgbClr val="2D1DA3"/>
                </a:solidFill>
              </a:rPr>
              <a:t>() {</a:t>
            </a:r>
          </a:p>
          <a:p>
            <a:pPr lvl="1" eaLnBrk="1" hangingPunct="1"/>
            <a:r>
              <a:rPr lang="en-US" altLang="en-US" sz="1400">
                <a:solidFill>
                  <a:srgbClr val="2D1DA3"/>
                </a:solidFill>
              </a:rPr>
              <a:t>	return _areaCode;</a:t>
            </a:r>
          </a:p>
          <a:p>
            <a:pPr lvl="1" eaLnBrk="1" hangingPunct="1"/>
            <a:r>
              <a:rPr lang="en-US" altLang="en-US" sz="1400">
                <a:solidFill>
                  <a:srgbClr val="2D1DA3"/>
                </a:solidFill>
              </a:rPr>
              <a:t>}</a:t>
            </a:r>
          </a:p>
          <a:p>
            <a:pPr lvl="1" eaLnBrk="1" hangingPunct="1"/>
            <a:r>
              <a:rPr lang="en-US" altLang="en-US" sz="1400">
                <a:solidFill>
                  <a:srgbClr val="2D1DA3"/>
                </a:solidFill>
              </a:rPr>
              <a:t>void </a:t>
            </a:r>
            <a:r>
              <a:rPr lang="en-US" altLang="en-US" sz="1400" b="1">
                <a:solidFill>
                  <a:srgbClr val="2D1DA3"/>
                </a:solidFill>
              </a:rPr>
              <a:t>setAreaCode</a:t>
            </a:r>
            <a:r>
              <a:rPr lang="en-US" altLang="en-US" sz="1400">
                <a:solidFill>
                  <a:srgbClr val="2D1DA3"/>
                </a:solidFill>
              </a:rPr>
              <a:t>(String arg) {</a:t>
            </a:r>
          </a:p>
          <a:p>
            <a:pPr lvl="1" eaLnBrk="1" hangingPunct="1"/>
            <a:r>
              <a:rPr lang="en-US" altLang="en-US" sz="1400">
                <a:solidFill>
                  <a:srgbClr val="2D1DA3"/>
                </a:solidFill>
              </a:rPr>
              <a:t>	_areaCode = arg;</a:t>
            </a:r>
          </a:p>
          <a:p>
            <a:pPr lvl="1" eaLnBrk="1" hangingPunct="1"/>
            <a:r>
              <a:rPr lang="en-US" altLang="en-US" sz="1400">
                <a:solidFill>
                  <a:srgbClr val="2D1DA3"/>
                </a:solidFill>
              </a:rPr>
              <a:t>}</a:t>
            </a:r>
          </a:p>
          <a:p>
            <a:pPr lvl="1" eaLnBrk="1" hangingPunct="1"/>
            <a:r>
              <a:rPr lang="en-US" altLang="en-US" sz="1400">
                <a:solidFill>
                  <a:srgbClr val="2D1DA3"/>
                </a:solidFill>
              </a:rPr>
              <a:t>private </a:t>
            </a:r>
            <a:r>
              <a:rPr lang="en-US" altLang="en-US" sz="1400" b="1">
                <a:solidFill>
                  <a:srgbClr val="2D1DA3"/>
                </a:solidFill>
              </a:rPr>
              <a:t>String _areaCode</a:t>
            </a:r>
            <a:r>
              <a:rPr lang="en-US" altLang="en-US" sz="1400">
                <a:solidFill>
                  <a:srgbClr val="2D1DA3"/>
                </a:solidFill>
              </a:rPr>
              <a:t>;</a:t>
            </a:r>
          </a:p>
          <a:p>
            <a:pPr eaLnBrk="1" hangingPunct="1"/>
            <a:r>
              <a:rPr lang="en-US" altLang="en-US" sz="1400">
                <a:solidFill>
                  <a:srgbClr val="2D1DA3"/>
                </a:solidFill>
              </a:rPr>
              <a:t>}</a:t>
            </a:r>
          </a:p>
          <a:p>
            <a:pPr eaLnBrk="1" hangingPunct="1"/>
            <a:endParaRPr lang="en-US" altLang="en-US" sz="1400">
              <a:solidFill>
                <a:srgbClr val="2D1DA3"/>
              </a:solidFill>
            </a:endParaRPr>
          </a:p>
          <a:p>
            <a:pPr eaLnBrk="1" hangingPunct="1"/>
            <a:endParaRPr lang="en-US" altLang="en-US" sz="1400">
              <a:solidFill>
                <a:srgbClr val="2D1DA3"/>
              </a:solidFill>
            </a:endParaRPr>
          </a:p>
          <a:p>
            <a:pPr eaLnBrk="1" hangingPunct="1"/>
            <a:r>
              <a:rPr lang="en-US" altLang="en-US" sz="1400" b="1"/>
              <a:t>class Person</a:t>
            </a:r>
            <a:r>
              <a:rPr lang="en-US" altLang="en-US" sz="1400"/>
              <a:t>...</a:t>
            </a:r>
          </a:p>
          <a:p>
            <a:pPr lvl="1" eaLnBrk="1" hangingPunct="1"/>
            <a:r>
              <a:rPr lang="en-US" altLang="en-US" sz="1400"/>
              <a:t>private TelephoneNumber </a:t>
            </a:r>
            <a:r>
              <a:rPr lang="en-US" altLang="en-US" sz="1400" b="1"/>
              <a:t>_officeTelephone</a:t>
            </a:r>
            <a:r>
              <a:rPr lang="en-US" altLang="en-US" sz="1400"/>
              <a:t> = new TelephoneNumber();</a:t>
            </a:r>
          </a:p>
          <a:p>
            <a:pPr lvl="1" eaLnBrk="1" hangingPunct="1"/>
            <a:endParaRPr lang="en-US" altLang="en-US" sz="1400"/>
          </a:p>
          <a:p>
            <a:pPr lvl="1" eaLnBrk="1" hangingPunct="1"/>
            <a:r>
              <a:rPr lang="en-US" altLang="en-US" sz="1400"/>
              <a:t>public String </a:t>
            </a:r>
            <a:r>
              <a:rPr lang="en-US" altLang="en-US" sz="1400" b="1"/>
              <a:t>getTelephoneNumber</a:t>
            </a:r>
            <a:r>
              <a:rPr lang="en-US" altLang="en-US" sz="1400"/>
              <a:t>() {</a:t>
            </a:r>
          </a:p>
          <a:p>
            <a:pPr lvl="1" eaLnBrk="1" hangingPunct="1"/>
            <a:r>
              <a:rPr lang="en-US" altLang="en-US" sz="1400"/>
              <a:t>	return ("(" + getOfficeAreaCode()</a:t>
            </a:r>
            <a:r>
              <a:rPr lang="en-US" altLang="en-US" sz="1400" b="1"/>
              <a:t> </a:t>
            </a:r>
            <a:r>
              <a:rPr lang="en-US" altLang="en-US" sz="1400"/>
              <a:t>+ ") " + 	_officeNumber);</a:t>
            </a:r>
          </a:p>
          <a:p>
            <a:pPr lvl="1" eaLnBrk="1" hangingPunct="1"/>
            <a:r>
              <a:rPr lang="en-US" altLang="en-US" sz="1400"/>
              <a:t>}</a:t>
            </a:r>
          </a:p>
          <a:p>
            <a:pPr lvl="1" eaLnBrk="1" hangingPunct="1"/>
            <a:r>
              <a:rPr lang="en-US" altLang="en-US" sz="1400"/>
              <a:t>String </a:t>
            </a:r>
            <a:r>
              <a:rPr lang="en-US" altLang="en-US" sz="1400" b="1"/>
              <a:t>getOfficeAreaCode</a:t>
            </a:r>
            <a:r>
              <a:rPr lang="en-US" altLang="en-US" sz="1400"/>
              <a:t>() {</a:t>
            </a:r>
          </a:p>
          <a:p>
            <a:pPr lvl="1" eaLnBrk="1" hangingPunct="1"/>
            <a:r>
              <a:rPr lang="en-US" altLang="en-US" sz="1400"/>
              <a:t>	return _officeTelephone.getAreaCode();</a:t>
            </a:r>
          </a:p>
          <a:p>
            <a:pPr lvl="1" eaLnBrk="1" hangingPunct="1"/>
            <a:r>
              <a:rPr lang="en-US" altLang="en-US" sz="1400"/>
              <a:t>}</a:t>
            </a:r>
          </a:p>
          <a:p>
            <a:pPr lvl="1" eaLnBrk="1" hangingPunct="1"/>
            <a:r>
              <a:rPr lang="en-US" altLang="en-US" sz="1400"/>
              <a:t>void </a:t>
            </a:r>
            <a:r>
              <a:rPr lang="en-US" altLang="en-US" sz="1400" b="1"/>
              <a:t>setOfficeAreaCode</a:t>
            </a:r>
            <a:r>
              <a:rPr lang="en-US" altLang="en-US" sz="1400"/>
              <a:t>(String arg) {</a:t>
            </a:r>
          </a:p>
          <a:p>
            <a:pPr lvl="1" eaLnBrk="1" hangingPunct="1"/>
            <a:r>
              <a:rPr lang="en-US" altLang="en-US" sz="1400"/>
              <a:t>	_officeTelephone.setAreaCode(arg);</a:t>
            </a:r>
          </a:p>
          <a:p>
            <a:pPr eaLnBrk="1" hangingPunct="1"/>
            <a:r>
              <a:rPr lang="en-US" altLang="en-US" sz="1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2277"/>
                                        </p:tgtEl>
                                        <p:attrNameLst>
                                          <p:attrName>style.visibility</p:attrName>
                                        </p:attrNameLst>
                                      </p:cBhvr>
                                      <p:to>
                                        <p:strVal val="visible"/>
                                      </p:to>
                                    </p:set>
                                    <p:animEffect transition="in" filter="blinds(horizontal)">
                                      <p:cBhvr>
                                        <p:cTn id="7" dur="500"/>
                                        <p:tgtEl>
                                          <p:spTgt spid="18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33E076-7A13-6C4E-9063-7C41C047FB4D}"/>
              </a:ext>
            </a:extLst>
          </p:cNvPr>
          <p:cNvSpPr>
            <a:spLocks noGrp="1"/>
          </p:cNvSpPr>
          <p:nvPr>
            <p:ph type="sldNum" sz="quarter" idx="12"/>
          </p:nvPr>
        </p:nvSpPr>
        <p:spPr/>
        <p:txBody>
          <a:bodyPr/>
          <a:lstStyle/>
          <a:p>
            <a:fld id="{F493AF03-CD70-3648-ACC2-F97A7CE8CCB0}" type="slidenum">
              <a:rPr lang="en-US" altLang="en-US"/>
              <a:pPr/>
              <a:t>36</a:t>
            </a:fld>
            <a:r>
              <a:rPr lang="en-US" altLang="en-US"/>
              <a:t> / 46</a:t>
            </a:r>
          </a:p>
        </p:txBody>
      </p:sp>
      <p:sp>
        <p:nvSpPr>
          <p:cNvPr id="184322" name="Rectangle 2">
            <a:extLst>
              <a:ext uri="{FF2B5EF4-FFF2-40B4-BE49-F238E27FC236}">
                <a16:creationId xmlns:a16="http://schemas.microsoft.com/office/drawing/2014/main" id="{A2D6F900-DB09-234B-B357-236CC3461CBC}"/>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Extract Class + Move Method</a:t>
            </a:r>
          </a:p>
        </p:txBody>
      </p:sp>
      <p:sp>
        <p:nvSpPr>
          <p:cNvPr id="49155" name="Rectangle 4">
            <a:extLst>
              <a:ext uri="{FF2B5EF4-FFF2-40B4-BE49-F238E27FC236}">
                <a16:creationId xmlns:a16="http://schemas.microsoft.com/office/drawing/2014/main" id="{06D5F696-FABF-8048-880E-2AA73B59972F}"/>
              </a:ext>
            </a:extLst>
          </p:cNvPr>
          <p:cNvSpPr>
            <a:spLocks noChangeArrowheads="1"/>
          </p:cNvSpPr>
          <p:nvPr/>
        </p:nvSpPr>
        <p:spPr bwMode="auto">
          <a:xfrm>
            <a:off x="4392613" y="1106488"/>
            <a:ext cx="4932362"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2D1DA3"/>
                </a:solidFill>
              </a:rPr>
              <a:t>class TelephoneNumber...</a:t>
            </a:r>
          </a:p>
          <a:p>
            <a:pPr lvl="1" eaLnBrk="1" hangingPunct="1"/>
            <a:r>
              <a:rPr lang="en-US" altLang="en-US" sz="1200">
                <a:solidFill>
                  <a:srgbClr val="2D1DA3"/>
                </a:solidFill>
              </a:rPr>
              <a:t>public String </a:t>
            </a:r>
            <a:r>
              <a:rPr lang="en-US" altLang="en-US" sz="1200" b="1">
                <a:solidFill>
                  <a:srgbClr val="2D1DA3"/>
                </a:solidFill>
              </a:rPr>
              <a:t>getTelephoneNumber</a:t>
            </a:r>
            <a:r>
              <a:rPr lang="en-US" altLang="en-US" sz="1200">
                <a:solidFill>
                  <a:srgbClr val="2D1DA3"/>
                </a:solidFill>
              </a:rPr>
              <a:t>() {</a:t>
            </a:r>
          </a:p>
          <a:p>
            <a:pPr lvl="1" eaLnBrk="1" hangingPunct="1"/>
            <a:r>
              <a:rPr lang="en-US" altLang="en-US" sz="1200">
                <a:solidFill>
                  <a:srgbClr val="2D1DA3"/>
                </a:solidFill>
              </a:rPr>
              <a:t>	return ("(" + _areaCode + ") " + _number);</a:t>
            </a:r>
          </a:p>
          <a:p>
            <a:pPr lvl="1" eaLnBrk="1" hangingPunct="1"/>
            <a:r>
              <a:rPr lang="en-US" altLang="en-US" sz="1200">
                <a:solidFill>
                  <a:srgbClr val="2D1DA3"/>
                </a:solidFill>
              </a:rPr>
              <a:t>}</a:t>
            </a:r>
          </a:p>
          <a:p>
            <a:pPr lvl="1" eaLnBrk="1" hangingPunct="1"/>
            <a:r>
              <a:rPr lang="en-US" altLang="en-US" sz="1200">
                <a:solidFill>
                  <a:srgbClr val="2D1DA3"/>
                </a:solidFill>
              </a:rPr>
              <a:t>String </a:t>
            </a:r>
            <a:r>
              <a:rPr lang="en-US" altLang="en-US" sz="1200" b="1">
                <a:solidFill>
                  <a:srgbClr val="2D1DA3"/>
                </a:solidFill>
              </a:rPr>
              <a:t>getAreaCode</a:t>
            </a:r>
            <a:r>
              <a:rPr lang="en-US" altLang="en-US" sz="1200">
                <a:solidFill>
                  <a:srgbClr val="2D1DA3"/>
                </a:solidFill>
              </a:rPr>
              <a:t>() {</a:t>
            </a:r>
          </a:p>
          <a:p>
            <a:pPr lvl="1" eaLnBrk="1" hangingPunct="1"/>
            <a:r>
              <a:rPr lang="en-US" altLang="en-US" sz="1200">
                <a:solidFill>
                  <a:srgbClr val="2D1DA3"/>
                </a:solidFill>
              </a:rPr>
              <a:t>	return _areaCode;</a:t>
            </a:r>
          </a:p>
          <a:p>
            <a:pPr lvl="1" eaLnBrk="1" hangingPunct="1"/>
            <a:r>
              <a:rPr lang="en-US" altLang="en-US" sz="1200">
                <a:solidFill>
                  <a:srgbClr val="2D1DA3"/>
                </a:solidFill>
              </a:rPr>
              <a:t>}</a:t>
            </a:r>
          </a:p>
          <a:p>
            <a:pPr lvl="1" eaLnBrk="1" hangingPunct="1"/>
            <a:r>
              <a:rPr lang="en-US" altLang="en-US" sz="1200">
                <a:solidFill>
                  <a:srgbClr val="2D1DA3"/>
                </a:solidFill>
              </a:rPr>
              <a:t>void </a:t>
            </a:r>
            <a:r>
              <a:rPr lang="en-US" altLang="en-US" sz="1200" b="1">
                <a:solidFill>
                  <a:srgbClr val="2D1DA3"/>
                </a:solidFill>
              </a:rPr>
              <a:t>setAreaCode</a:t>
            </a:r>
            <a:r>
              <a:rPr lang="en-US" altLang="en-US" sz="1200">
                <a:solidFill>
                  <a:srgbClr val="2D1DA3"/>
                </a:solidFill>
              </a:rPr>
              <a:t>(String arg) {</a:t>
            </a:r>
          </a:p>
          <a:p>
            <a:pPr lvl="1" eaLnBrk="1" hangingPunct="1"/>
            <a:r>
              <a:rPr lang="en-US" altLang="en-US" sz="1200">
                <a:solidFill>
                  <a:srgbClr val="2D1DA3"/>
                </a:solidFill>
              </a:rPr>
              <a:t>	_areaCode = arg;</a:t>
            </a:r>
          </a:p>
          <a:p>
            <a:pPr lvl="1" eaLnBrk="1" hangingPunct="1"/>
            <a:r>
              <a:rPr lang="en-US" altLang="en-US" sz="1200">
                <a:solidFill>
                  <a:srgbClr val="2D1DA3"/>
                </a:solidFill>
              </a:rPr>
              <a:t>}</a:t>
            </a:r>
          </a:p>
          <a:p>
            <a:pPr lvl="1" eaLnBrk="1" hangingPunct="1"/>
            <a:r>
              <a:rPr lang="en-US" altLang="en-US" sz="1200">
                <a:solidFill>
                  <a:srgbClr val="2D1DA3"/>
                </a:solidFill>
              </a:rPr>
              <a:t>String </a:t>
            </a:r>
            <a:r>
              <a:rPr lang="en-US" altLang="en-US" sz="1200" b="1">
                <a:solidFill>
                  <a:srgbClr val="2D1DA3"/>
                </a:solidFill>
              </a:rPr>
              <a:t>getNumber</a:t>
            </a:r>
            <a:r>
              <a:rPr lang="en-US" altLang="en-US" sz="1200">
                <a:solidFill>
                  <a:srgbClr val="2D1DA3"/>
                </a:solidFill>
              </a:rPr>
              <a:t>() {</a:t>
            </a:r>
          </a:p>
          <a:p>
            <a:pPr lvl="1" eaLnBrk="1" hangingPunct="1"/>
            <a:r>
              <a:rPr lang="en-US" altLang="en-US" sz="1200">
                <a:solidFill>
                  <a:srgbClr val="2D1DA3"/>
                </a:solidFill>
              </a:rPr>
              <a:t>	return _number;</a:t>
            </a:r>
          </a:p>
          <a:p>
            <a:pPr lvl="1" eaLnBrk="1" hangingPunct="1"/>
            <a:r>
              <a:rPr lang="en-US" altLang="en-US" sz="1200">
                <a:solidFill>
                  <a:srgbClr val="2D1DA3"/>
                </a:solidFill>
              </a:rPr>
              <a:t>}</a:t>
            </a:r>
          </a:p>
          <a:p>
            <a:pPr lvl="1" eaLnBrk="1" hangingPunct="1"/>
            <a:r>
              <a:rPr lang="en-US" altLang="en-US" sz="1200">
                <a:solidFill>
                  <a:srgbClr val="2D1DA3"/>
                </a:solidFill>
              </a:rPr>
              <a:t>void </a:t>
            </a:r>
            <a:r>
              <a:rPr lang="en-US" altLang="en-US" sz="1200" b="1">
                <a:solidFill>
                  <a:srgbClr val="2D1DA3"/>
                </a:solidFill>
              </a:rPr>
              <a:t>setNumber</a:t>
            </a:r>
            <a:r>
              <a:rPr lang="en-US" altLang="en-US" sz="1200">
                <a:solidFill>
                  <a:srgbClr val="2D1DA3"/>
                </a:solidFill>
              </a:rPr>
              <a:t>(String arg) {</a:t>
            </a:r>
          </a:p>
          <a:p>
            <a:pPr lvl="1" eaLnBrk="1" hangingPunct="1"/>
            <a:r>
              <a:rPr lang="en-US" altLang="en-US" sz="1200">
                <a:solidFill>
                  <a:srgbClr val="2D1DA3"/>
                </a:solidFill>
              </a:rPr>
              <a:t>	_number = arg;</a:t>
            </a:r>
          </a:p>
          <a:p>
            <a:pPr lvl="1" eaLnBrk="1" hangingPunct="1"/>
            <a:r>
              <a:rPr lang="en-US" altLang="en-US" sz="1200">
                <a:solidFill>
                  <a:srgbClr val="2D1DA3"/>
                </a:solidFill>
              </a:rPr>
              <a:t>}</a:t>
            </a:r>
          </a:p>
          <a:p>
            <a:pPr lvl="1" eaLnBrk="1" hangingPunct="1"/>
            <a:r>
              <a:rPr lang="en-US" altLang="en-US" sz="1200">
                <a:solidFill>
                  <a:srgbClr val="2D1DA3"/>
                </a:solidFill>
              </a:rPr>
              <a:t>private String _number;</a:t>
            </a:r>
          </a:p>
          <a:p>
            <a:pPr lvl="1" eaLnBrk="1" hangingPunct="1"/>
            <a:r>
              <a:rPr lang="en-US" altLang="en-US" sz="1200">
                <a:solidFill>
                  <a:srgbClr val="2D1DA3"/>
                </a:solidFill>
              </a:rPr>
              <a:t>private String _areaCode;</a:t>
            </a:r>
          </a:p>
          <a:p>
            <a:pPr lvl="1" eaLnBrk="1" hangingPunct="1"/>
            <a:endParaRPr lang="en-US" altLang="en-US" sz="1200">
              <a:solidFill>
                <a:srgbClr val="2D1DA3"/>
              </a:solidFill>
            </a:endParaRPr>
          </a:p>
          <a:p>
            <a:pPr lvl="1" eaLnBrk="1" hangingPunct="1"/>
            <a:endParaRPr lang="en-US" altLang="en-US" sz="1200"/>
          </a:p>
          <a:p>
            <a:pPr eaLnBrk="1" hangingPunct="1"/>
            <a:r>
              <a:rPr lang="en-US" altLang="en-US" sz="1200" b="1"/>
              <a:t>class Person</a:t>
            </a:r>
            <a:r>
              <a:rPr lang="en-US" altLang="en-US" sz="1200"/>
              <a:t>...</a:t>
            </a:r>
          </a:p>
          <a:p>
            <a:pPr lvl="1" eaLnBrk="1" hangingPunct="1"/>
            <a:r>
              <a:rPr lang="en-US" altLang="en-US" sz="1200"/>
              <a:t>public String </a:t>
            </a:r>
            <a:r>
              <a:rPr lang="en-US" altLang="en-US" sz="1200" b="1"/>
              <a:t>getName</a:t>
            </a:r>
            <a:r>
              <a:rPr lang="en-US" altLang="en-US" sz="1200"/>
              <a:t>() {</a:t>
            </a:r>
          </a:p>
          <a:p>
            <a:pPr lvl="1" eaLnBrk="1" hangingPunct="1"/>
            <a:r>
              <a:rPr lang="en-US" altLang="en-US" sz="1200"/>
              <a:t>	return _name;</a:t>
            </a:r>
          </a:p>
          <a:p>
            <a:pPr lvl="1" eaLnBrk="1" hangingPunct="1"/>
            <a:r>
              <a:rPr lang="en-US" altLang="en-US" sz="1200"/>
              <a:t>}</a:t>
            </a:r>
          </a:p>
          <a:p>
            <a:pPr lvl="1" eaLnBrk="1" hangingPunct="1"/>
            <a:r>
              <a:rPr lang="en-US" altLang="en-US" sz="1200"/>
              <a:t>public String </a:t>
            </a:r>
            <a:r>
              <a:rPr lang="en-US" altLang="en-US" sz="1200" b="1"/>
              <a:t>getTelephoneNumber</a:t>
            </a:r>
            <a:r>
              <a:rPr lang="en-US" altLang="en-US" sz="1200"/>
              <a:t>(){</a:t>
            </a:r>
          </a:p>
          <a:p>
            <a:pPr lvl="1" eaLnBrk="1" hangingPunct="1"/>
            <a:r>
              <a:rPr lang="en-US" altLang="en-US" sz="1200"/>
              <a:t>	return _officeTelephone.getTelephoneNumber();</a:t>
            </a:r>
          </a:p>
          <a:p>
            <a:pPr lvl="1" eaLnBrk="1" hangingPunct="1"/>
            <a:r>
              <a:rPr lang="en-US" altLang="en-US" sz="1200"/>
              <a:t>}</a:t>
            </a:r>
          </a:p>
          <a:p>
            <a:pPr lvl="1" eaLnBrk="1" hangingPunct="1"/>
            <a:r>
              <a:rPr lang="en-US" altLang="en-US" sz="1200"/>
              <a:t>private String _name;</a:t>
            </a:r>
          </a:p>
          <a:p>
            <a:pPr lvl="1" eaLnBrk="1" hangingPunct="1"/>
            <a:r>
              <a:rPr lang="en-US" altLang="en-US" sz="1200"/>
              <a:t>private TelephoneNumber _officeTelephone = </a:t>
            </a:r>
          </a:p>
          <a:p>
            <a:pPr lvl="1" eaLnBrk="1" hangingPunct="1"/>
            <a:r>
              <a:rPr lang="en-US" altLang="en-US" sz="1200"/>
              <a:t>			new TelephoneNumber();</a:t>
            </a:r>
          </a:p>
          <a:p>
            <a:pPr lvl="1" eaLnBrk="1" hangingPunct="1"/>
            <a:endParaRPr lang="en-US" altLang="en-US" sz="1200"/>
          </a:p>
        </p:txBody>
      </p:sp>
      <p:sp>
        <p:nvSpPr>
          <p:cNvPr id="49156" name="Rectangle 5">
            <a:extLst>
              <a:ext uri="{FF2B5EF4-FFF2-40B4-BE49-F238E27FC236}">
                <a16:creationId xmlns:a16="http://schemas.microsoft.com/office/drawing/2014/main" id="{791EF3E6-E1A6-E444-8A53-F7A29D973C88}"/>
              </a:ext>
            </a:extLst>
          </p:cNvPr>
          <p:cNvSpPr>
            <a:spLocks noChangeArrowheads="1"/>
          </p:cNvSpPr>
          <p:nvPr/>
        </p:nvSpPr>
        <p:spPr bwMode="auto">
          <a:xfrm>
            <a:off x="0" y="1196975"/>
            <a:ext cx="4572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2D1DA3"/>
                </a:solidFill>
              </a:rPr>
              <a:t>class TelephoneNumber</a:t>
            </a:r>
            <a:r>
              <a:rPr lang="en-US" altLang="en-US" sz="1400">
                <a:solidFill>
                  <a:srgbClr val="2D1DA3"/>
                </a:solidFill>
              </a:rPr>
              <a:t> {</a:t>
            </a:r>
          </a:p>
          <a:p>
            <a:pPr lvl="1" eaLnBrk="1" hangingPunct="1"/>
            <a:r>
              <a:rPr lang="en-US" altLang="en-US" sz="1400">
                <a:solidFill>
                  <a:srgbClr val="2D1DA3"/>
                </a:solidFill>
              </a:rPr>
              <a:t>String </a:t>
            </a:r>
            <a:r>
              <a:rPr lang="en-US" altLang="en-US" sz="1400" b="1">
                <a:solidFill>
                  <a:srgbClr val="2D1DA3"/>
                </a:solidFill>
              </a:rPr>
              <a:t>getAreaCode</a:t>
            </a:r>
            <a:r>
              <a:rPr lang="en-US" altLang="en-US" sz="1400">
                <a:solidFill>
                  <a:srgbClr val="2D1DA3"/>
                </a:solidFill>
              </a:rPr>
              <a:t>() {</a:t>
            </a:r>
          </a:p>
          <a:p>
            <a:pPr lvl="1" eaLnBrk="1" hangingPunct="1"/>
            <a:r>
              <a:rPr lang="en-US" altLang="en-US" sz="1400">
                <a:solidFill>
                  <a:srgbClr val="2D1DA3"/>
                </a:solidFill>
              </a:rPr>
              <a:t>	return _areaCode;</a:t>
            </a:r>
          </a:p>
          <a:p>
            <a:pPr lvl="1" eaLnBrk="1" hangingPunct="1"/>
            <a:r>
              <a:rPr lang="en-US" altLang="en-US" sz="1400">
                <a:solidFill>
                  <a:srgbClr val="2D1DA3"/>
                </a:solidFill>
              </a:rPr>
              <a:t>}</a:t>
            </a:r>
          </a:p>
          <a:p>
            <a:pPr lvl="1" eaLnBrk="1" hangingPunct="1"/>
            <a:r>
              <a:rPr lang="en-US" altLang="en-US" sz="1400">
                <a:solidFill>
                  <a:srgbClr val="2D1DA3"/>
                </a:solidFill>
              </a:rPr>
              <a:t>void </a:t>
            </a:r>
            <a:r>
              <a:rPr lang="en-US" altLang="en-US" sz="1400" b="1">
                <a:solidFill>
                  <a:srgbClr val="2D1DA3"/>
                </a:solidFill>
              </a:rPr>
              <a:t>setAreaCode</a:t>
            </a:r>
            <a:r>
              <a:rPr lang="en-US" altLang="en-US" sz="1400">
                <a:solidFill>
                  <a:srgbClr val="2D1DA3"/>
                </a:solidFill>
              </a:rPr>
              <a:t>(String arg) {</a:t>
            </a:r>
          </a:p>
          <a:p>
            <a:pPr lvl="1" eaLnBrk="1" hangingPunct="1"/>
            <a:r>
              <a:rPr lang="en-US" altLang="en-US" sz="1400">
                <a:solidFill>
                  <a:srgbClr val="2D1DA3"/>
                </a:solidFill>
              </a:rPr>
              <a:t>	_areaCode = arg;</a:t>
            </a:r>
          </a:p>
          <a:p>
            <a:pPr lvl="1" eaLnBrk="1" hangingPunct="1"/>
            <a:r>
              <a:rPr lang="en-US" altLang="en-US" sz="1400">
                <a:solidFill>
                  <a:srgbClr val="2D1DA3"/>
                </a:solidFill>
              </a:rPr>
              <a:t>}</a:t>
            </a:r>
          </a:p>
          <a:p>
            <a:pPr lvl="1" eaLnBrk="1" hangingPunct="1"/>
            <a:r>
              <a:rPr lang="en-US" altLang="en-US" sz="1400">
                <a:solidFill>
                  <a:srgbClr val="2D1DA3"/>
                </a:solidFill>
              </a:rPr>
              <a:t>private </a:t>
            </a:r>
            <a:r>
              <a:rPr lang="en-US" altLang="en-US" sz="1400" b="1">
                <a:solidFill>
                  <a:srgbClr val="2D1DA3"/>
                </a:solidFill>
              </a:rPr>
              <a:t>String _areaCode</a:t>
            </a:r>
            <a:r>
              <a:rPr lang="en-US" altLang="en-US" sz="1400">
                <a:solidFill>
                  <a:srgbClr val="2D1DA3"/>
                </a:solidFill>
              </a:rPr>
              <a:t>;</a:t>
            </a:r>
          </a:p>
          <a:p>
            <a:pPr eaLnBrk="1" hangingPunct="1"/>
            <a:r>
              <a:rPr lang="en-US" altLang="en-US" sz="1400">
                <a:solidFill>
                  <a:srgbClr val="2D1DA3"/>
                </a:solidFill>
              </a:rPr>
              <a:t>}</a:t>
            </a:r>
          </a:p>
          <a:p>
            <a:pPr eaLnBrk="1" hangingPunct="1"/>
            <a:endParaRPr lang="en-US" altLang="en-US" sz="1400">
              <a:solidFill>
                <a:srgbClr val="2D1DA3"/>
              </a:solidFill>
            </a:endParaRPr>
          </a:p>
          <a:p>
            <a:pPr eaLnBrk="1" hangingPunct="1"/>
            <a:endParaRPr lang="en-US" altLang="en-US" sz="1400">
              <a:solidFill>
                <a:srgbClr val="2D1DA3"/>
              </a:solidFill>
            </a:endParaRPr>
          </a:p>
          <a:p>
            <a:pPr eaLnBrk="1" hangingPunct="1"/>
            <a:r>
              <a:rPr lang="en-US" altLang="en-US" sz="1400" b="1"/>
              <a:t>class Person</a:t>
            </a:r>
            <a:r>
              <a:rPr lang="en-US" altLang="en-US" sz="1400"/>
              <a:t>...</a:t>
            </a:r>
          </a:p>
          <a:p>
            <a:pPr lvl="1" eaLnBrk="1" hangingPunct="1"/>
            <a:r>
              <a:rPr lang="en-US" altLang="en-US" sz="1400"/>
              <a:t>private TelephoneNumber </a:t>
            </a:r>
            <a:r>
              <a:rPr lang="en-US" altLang="en-US" sz="1400" b="1"/>
              <a:t>_officeTelephone</a:t>
            </a:r>
            <a:r>
              <a:rPr lang="en-US" altLang="en-US" sz="1400"/>
              <a:t> = new TelephoneNumber();</a:t>
            </a:r>
          </a:p>
          <a:p>
            <a:pPr lvl="1" eaLnBrk="1" hangingPunct="1"/>
            <a:endParaRPr lang="en-US" altLang="en-US" sz="1400"/>
          </a:p>
          <a:p>
            <a:pPr lvl="1" eaLnBrk="1" hangingPunct="1"/>
            <a:r>
              <a:rPr lang="en-US" altLang="en-US" sz="1400"/>
              <a:t>public String </a:t>
            </a:r>
            <a:r>
              <a:rPr lang="en-US" altLang="en-US" sz="1400" b="1"/>
              <a:t>getTelephoneNumber</a:t>
            </a:r>
            <a:r>
              <a:rPr lang="en-US" altLang="en-US" sz="1400"/>
              <a:t>() {</a:t>
            </a:r>
          </a:p>
          <a:p>
            <a:pPr lvl="1" eaLnBrk="1" hangingPunct="1"/>
            <a:r>
              <a:rPr lang="en-US" altLang="en-US" sz="1400"/>
              <a:t>	return ("(" + getOfficeAreaCode()</a:t>
            </a:r>
            <a:r>
              <a:rPr lang="en-US" altLang="en-US" sz="1400" b="1"/>
              <a:t> </a:t>
            </a:r>
            <a:r>
              <a:rPr lang="en-US" altLang="en-US" sz="1400"/>
              <a:t>+ ") " + 	_officeNumber);</a:t>
            </a:r>
          </a:p>
          <a:p>
            <a:pPr lvl="1" eaLnBrk="1" hangingPunct="1"/>
            <a:r>
              <a:rPr lang="en-US" altLang="en-US" sz="1400"/>
              <a:t>}</a:t>
            </a:r>
          </a:p>
          <a:p>
            <a:pPr lvl="1" eaLnBrk="1" hangingPunct="1"/>
            <a:r>
              <a:rPr lang="en-US" altLang="en-US" sz="1400"/>
              <a:t>String </a:t>
            </a:r>
            <a:r>
              <a:rPr lang="en-US" altLang="en-US" sz="1400" b="1"/>
              <a:t>getOfficeAreaCode</a:t>
            </a:r>
            <a:r>
              <a:rPr lang="en-US" altLang="en-US" sz="1400"/>
              <a:t>() {</a:t>
            </a:r>
          </a:p>
          <a:p>
            <a:pPr lvl="1" eaLnBrk="1" hangingPunct="1"/>
            <a:r>
              <a:rPr lang="en-US" altLang="en-US" sz="1400"/>
              <a:t>	return _officeTelephone.getAreaCode();</a:t>
            </a:r>
          </a:p>
          <a:p>
            <a:pPr lvl="1" eaLnBrk="1" hangingPunct="1"/>
            <a:r>
              <a:rPr lang="en-US" altLang="en-US" sz="1400"/>
              <a:t>}</a:t>
            </a:r>
          </a:p>
          <a:p>
            <a:pPr lvl="1" eaLnBrk="1" hangingPunct="1"/>
            <a:r>
              <a:rPr lang="en-US" altLang="en-US" sz="1400"/>
              <a:t>void </a:t>
            </a:r>
            <a:r>
              <a:rPr lang="en-US" altLang="en-US" sz="1400" b="1"/>
              <a:t>setOfficeAreaCode</a:t>
            </a:r>
            <a:r>
              <a:rPr lang="en-US" altLang="en-US" sz="1400"/>
              <a:t>(String arg) {</a:t>
            </a:r>
          </a:p>
          <a:p>
            <a:pPr lvl="1" eaLnBrk="1" hangingPunct="1"/>
            <a:r>
              <a:rPr lang="en-US" altLang="en-US" sz="1400"/>
              <a:t>	_officeTelephone.setAreaCode(arg);</a:t>
            </a:r>
          </a:p>
          <a:p>
            <a:pPr eaLnBrk="1" hangingPunct="1"/>
            <a:r>
              <a:rPr lang="en-US" altLang="en-US" sz="140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F0BA-360A-8E4C-9C96-60D53A6EA9DA}"/>
              </a:ext>
            </a:extLst>
          </p:cNvPr>
          <p:cNvSpPr>
            <a:spLocks noGrp="1"/>
          </p:cNvSpPr>
          <p:nvPr>
            <p:ph type="title"/>
          </p:nvPr>
        </p:nvSpPr>
        <p:spPr>
          <a:xfrm>
            <a:off x="457200" y="155448"/>
            <a:ext cx="8229600" cy="609256"/>
          </a:xfrm>
        </p:spPr>
        <p:txBody>
          <a:bodyPr>
            <a:normAutofit fontScale="90000"/>
          </a:bodyPr>
          <a:lstStyle/>
          <a:p>
            <a:r>
              <a:rPr lang="en-CA" dirty="0"/>
              <a:t>Decompose Conditional</a:t>
            </a:r>
            <a:endParaRPr lang="en-US" dirty="0"/>
          </a:p>
        </p:txBody>
      </p:sp>
      <p:sp>
        <p:nvSpPr>
          <p:cNvPr id="3" name="Content Placeholder 2">
            <a:extLst>
              <a:ext uri="{FF2B5EF4-FFF2-40B4-BE49-F238E27FC236}">
                <a16:creationId xmlns:a16="http://schemas.microsoft.com/office/drawing/2014/main" id="{C1AA3A21-F99E-1240-8285-EE51CA95F904}"/>
              </a:ext>
            </a:extLst>
          </p:cNvPr>
          <p:cNvSpPr>
            <a:spLocks noGrp="1"/>
          </p:cNvSpPr>
          <p:nvPr>
            <p:ph idx="1"/>
          </p:nvPr>
        </p:nvSpPr>
        <p:spPr>
          <a:xfrm>
            <a:off x="457200" y="1124745"/>
            <a:ext cx="8229600" cy="1512167"/>
          </a:xfrm>
        </p:spPr>
        <p:txBody>
          <a:bodyPr>
            <a:normAutofit fontScale="77500" lnSpcReduction="20000"/>
          </a:bodyPr>
          <a:lstStyle/>
          <a:p>
            <a:pPr marL="119063" indent="0">
              <a:buNone/>
            </a:pPr>
            <a:r>
              <a:rPr lang="en-CA" dirty="0"/>
              <a:t>You have a complicated conditional (if-then-else) statement. </a:t>
            </a:r>
          </a:p>
          <a:p>
            <a:pPr marL="119063" indent="0">
              <a:buNone/>
            </a:pPr>
            <a:endParaRPr lang="en-CA" dirty="0"/>
          </a:p>
          <a:p>
            <a:pPr marL="119063" indent="0" algn="ctr">
              <a:buNone/>
            </a:pPr>
            <a:r>
              <a:rPr lang="en-CA" i="1" dirty="0"/>
              <a:t>Extract methods from the condition, then part, and else parts.</a:t>
            </a:r>
            <a:endParaRPr lang="en-US" i="1" dirty="0"/>
          </a:p>
        </p:txBody>
      </p:sp>
      <p:sp>
        <p:nvSpPr>
          <p:cNvPr id="4" name="Slide Number Placeholder 3">
            <a:extLst>
              <a:ext uri="{FF2B5EF4-FFF2-40B4-BE49-F238E27FC236}">
                <a16:creationId xmlns:a16="http://schemas.microsoft.com/office/drawing/2014/main" id="{900AEFE1-453D-E244-A2C5-3B794BD47EA9}"/>
              </a:ext>
            </a:extLst>
          </p:cNvPr>
          <p:cNvSpPr>
            <a:spLocks noGrp="1"/>
          </p:cNvSpPr>
          <p:nvPr>
            <p:ph type="sldNum" sz="quarter" idx="12"/>
          </p:nvPr>
        </p:nvSpPr>
        <p:spPr/>
        <p:txBody>
          <a:bodyPr/>
          <a:lstStyle/>
          <a:p>
            <a:fld id="{68071F3B-9E45-B041-8FE0-28CE47C152E4}" type="slidenum">
              <a:rPr lang="en-US" altLang="en-US" smtClean="0"/>
              <a:pPr/>
              <a:t>37</a:t>
            </a:fld>
            <a:r>
              <a:rPr lang="en-US" altLang="en-US"/>
              <a:t> / 46</a:t>
            </a:r>
          </a:p>
        </p:txBody>
      </p:sp>
      <p:pic>
        <p:nvPicPr>
          <p:cNvPr id="5" name="Picture 4">
            <a:extLst>
              <a:ext uri="{FF2B5EF4-FFF2-40B4-BE49-F238E27FC236}">
                <a16:creationId xmlns:a16="http://schemas.microsoft.com/office/drawing/2014/main" id="{62D000DB-DA19-3F4C-B8D6-0A6A2C316325}"/>
              </a:ext>
            </a:extLst>
          </p:cNvPr>
          <p:cNvPicPr>
            <a:picLocks noChangeAspect="1"/>
          </p:cNvPicPr>
          <p:nvPr/>
        </p:nvPicPr>
        <p:blipFill>
          <a:blip r:embed="rId2"/>
          <a:stretch>
            <a:fillRect/>
          </a:stretch>
        </p:blipFill>
        <p:spPr>
          <a:xfrm>
            <a:off x="0" y="3010486"/>
            <a:ext cx="9144000" cy="2725801"/>
          </a:xfrm>
          <a:prstGeom prst="rect">
            <a:avLst/>
          </a:prstGeom>
        </p:spPr>
      </p:pic>
    </p:spTree>
    <p:extLst>
      <p:ext uri="{BB962C8B-B14F-4D97-AF65-F5344CB8AC3E}">
        <p14:creationId xmlns:p14="http://schemas.microsoft.com/office/powerpoint/2010/main" val="188268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5D14-1CA4-C84C-8B4B-1B8F47B0D500}"/>
              </a:ext>
            </a:extLst>
          </p:cNvPr>
          <p:cNvSpPr>
            <a:spLocks noGrp="1"/>
          </p:cNvSpPr>
          <p:nvPr>
            <p:ph type="title"/>
          </p:nvPr>
        </p:nvSpPr>
        <p:spPr>
          <a:xfrm>
            <a:off x="457200" y="155448"/>
            <a:ext cx="8229600" cy="609256"/>
          </a:xfrm>
        </p:spPr>
        <p:txBody>
          <a:bodyPr>
            <a:normAutofit fontScale="90000"/>
          </a:bodyPr>
          <a:lstStyle/>
          <a:p>
            <a:r>
              <a:rPr lang="en-CA" dirty="0"/>
              <a:t>Consolidate Conditional Expression</a:t>
            </a:r>
            <a:endParaRPr lang="en-US" dirty="0"/>
          </a:p>
        </p:txBody>
      </p:sp>
      <p:sp>
        <p:nvSpPr>
          <p:cNvPr id="3" name="Content Placeholder 2">
            <a:extLst>
              <a:ext uri="{FF2B5EF4-FFF2-40B4-BE49-F238E27FC236}">
                <a16:creationId xmlns:a16="http://schemas.microsoft.com/office/drawing/2014/main" id="{7D5FB166-5954-0949-9D02-B2042462EEEC}"/>
              </a:ext>
            </a:extLst>
          </p:cNvPr>
          <p:cNvSpPr>
            <a:spLocks noGrp="1"/>
          </p:cNvSpPr>
          <p:nvPr>
            <p:ph idx="1"/>
          </p:nvPr>
        </p:nvSpPr>
        <p:spPr>
          <a:xfrm>
            <a:off x="466511" y="1197267"/>
            <a:ext cx="8229600" cy="1655669"/>
          </a:xfrm>
        </p:spPr>
        <p:txBody>
          <a:bodyPr>
            <a:normAutofit fontScale="70000" lnSpcReduction="20000"/>
          </a:bodyPr>
          <a:lstStyle/>
          <a:p>
            <a:pPr marL="119063" indent="0">
              <a:buNone/>
            </a:pPr>
            <a:r>
              <a:rPr lang="en-CA" dirty="0"/>
              <a:t>You have a sequence of conditional tests with the same result. </a:t>
            </a:r>
          </a:p>
          <a:p>
            <a:pPr marL="119063" indent="0">
              <a:buNone/>
            </a:pPr>
            <a:endParaRPr lang="en-CA" dirty="0"/>
          </a:p>
          <a:p>
            <a:pPr marL="119063" indent="0" algn="ctr">
              <a:buNone/>
            </a:pPr>
            <a:r>
              <a:rPr lang="en-CA" i="1" dirty="0"/>
              <a:t>Combine them into a single conditional expression and extract it.</a:t>
            </a:r>
            <a:endParaRPr lang="en-US" i="1" dirty="0"/>
          </a:p>
        </p:txBody>
      </p:sp>
      <p:sp>
        <p:nvSpPr>
          <p:cNvPr id="4" name="Slide Number Placeholder 3">
            <a:extLst>
              <a:ext uri="{FF2B5EF4-FFF2-40B4-BE49-F238E27FC236}">
                <a16:creationId xmlns:a16="http://schemas.microsoft.com/office/drawing/2014/main" id="{418FF056-042A-B342-882B-79BB3473D09D}"/>
              </a:ext>
            </a:extLst>
          </p:cNvPr>
          <p:cNvSpPr>
            <a:spLocks noGrp="1"/>
          </p:cNvSpPr>
          <p:nvPr>
            <p:ph type="sldNum" sz="quarter" idx="12"/>
          </p:nvPr>
        </p:nvSpPr>
        <p:spPr/>
        <p:txBody>
          <a:bodyPr/>
          <a:lstStyle/>
          <a:p>
            <a:fld id="{68071F3B-9E45-B041-8FE0-28CE47C152E4}" type="slidenum">
              <a:rPr lang="en-US" altLang="en-US" smtClean="0"/>
              <a:pPr/>
              <a:t>38</a:t>
            </a:fld>
            <a:r>
              <a:rPr lang="en-US" altLang="en-US"/>
              <a:t> / 46</a:t>
            </a:r>
          </a:p>
        </p:txBody>
      </p:sp>
      <p:pic>
        <p:nvPicPr>
          <p:cNvPr id="5" name="Picture 4">
            <a:extLst>
              <a:ext uri="{FF2B5EF4-FFF2-40B4-BE49-F238E27FC236}">
                <a16:creationId xmlns:a16="http://schemas.microsoft.com/office/drawing/2014/main" id="{66F05902-3C6E-7D41-86EE-9C6512411706}"/>
              </a:ext>
            </a:extLst>
          </p:cNvPr>
          <p:cNvPicPr>
            <a:picLocks noChangeAspect="1"/>
          </p:cNvPicPr>
          <p:nvPr/>
        </p:nvPicPr>
        <p:blipFill>
          <a:blip r:embed="rId2"/>
          <a:stretch>
            <a:fillRect/>
          </a:stretch>
        </p:blipFill>
        <p:spPr>
          <a:xfrm>
            <a:off x="0" y="2312410"/>
            <a:ext cx="9144000" cy="4139355"/>
          </a:xfrm>
          <a:prstGeom prst="rect">
            <a:avLst/>
          </a:prstGeom>
        </p:spPr>
      </p:pic>
    </p:spTree>
    <p:extLst>
      <p:ext uri="{BB962C8B-B14F-4D97-AF65-F5344CB8AC3E}">
        <p14:creationId xmlns:p14="http://schemas.microsoft.com/office/powerpoint/2010/main" val="98282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9EB7-3742-AB42-9981-0002AFF109A7}"/>
              </a:ext>
            </a:extLst>
          </p:cNvPr>
          <p:cNvSpPr>
            <a:spLocks noGrp="1"/>
          </p:cNvSpPr>
          <p:nvPr>
            <p:ph type="title"/>
          </p:nvPr>
        </p:nvSpPr>
        <p:spPr>
          <a:xfrm>
            <a:off x="457200" y="155448"/>
            <a:ext cx="8229600" cy="609256"/>
          </a:xfrm>
        </p:spPr>
        <p:txBody>
          <a:bodyPr>
            <a:normAutofit fontScale="90000"/>
          </a:bodyPr>
          <a:lstStyle/>
          <a:p>
            <a:r>
              <a:rPr lang="en-CA" dirty="0"/>
              <a:t>Replace Array with Object</a:t>
            </a:r>
            <a:endParaRPr lang="en-US" dirty="0"/>
          </a:p>
        </p:txBody>
      </p:sp>
      <p:sp>
        <p:nvSpPr>
          <p:cNvPr id="4" name="Slide Number Placeholder 3">
            <a:extLst>
              <a:ext uri="{FF2B5EF4-FFF2-40B4-BE49-F238E27FC236}">
                <a16:creationId xmlns:a16="http://schemas.microsoft.com/office/drawing/2014/main" id="{030B3446-5FA5-944A-8FC7-C8964A15B013}"/>
              </a:ext>
            </a:extLst>
          </p:cNvPr>
          <p:cNvSpPr>
            <a:spLocks noGrp="1"/>
          </p:cNvSpPr>
          <p:nvPr>
            <p:ph type="sldNum" sz="quarter" idx="12"/>
          </p:nvPr>
        </p:nvSpPr>
        <p:spPr/>
        <p:txBody>
          <a:bodyPr/>
          <a:lstStyle/>
          <a:p>
            <a:fld id="{68071F3B-9E45-B041-8FE0-28CE47C152E4}" type="slidenum">
              <a:rPr lang="en-US" altLang="en-US" smtClean="0"/>
              <a:pPr/>
              <a:t>39</a:t>
            </a:fld>
            <a:r>
              <a:rPr lang="en-US" altLang="en-US"/>
              <a:t> / 46</a:t>
            </a:r>
          </a:p>
        </p:txBody>
      </p:sp>
      <p:sp>
        <p:nvSpPr>
          <p:cNvPr id="5" name="Content Placeholder 2">
            <a:extLst>
              <a:ext uri="{FF2B5EF4-FFF2-40B4-BE49-F238E27FC236}">
                <a16:creationId xmlns:a16="http://schemas.microsoft.com/office/drawing/2014/main" id="{FE6A73ED-0E53-644C-98A1-9F4B53F18C9D}"/>
              </a:ext>
            </a:extLst>
          </p:cNvPr>
          <p:cNvSpPr>
            <a:spLocks noGrp="1"/>
          </p:cNvSpPr>
          <p:nvPr>
            <p:ph idx="1"/>
          </p:nvPr>
        </p:nvSpPr>
        <p:spPr>
          <a:xfrm>
            <a:off x="466511" y="1197267"/>
            <a:ext cx="8229600" cy="1655669"/>
          </a:xfrm>
        </p:spPr>
        <p:txBody>
          <a:bodyPr>
            <a:normAutofit fontScale="70000" lnSpcReduction="20000"/>
          </a:bodyPr>
          <a:lstStyle/>
          <a:p>
            <a:pPr marL="119063" indent="0">
              <a:buNone/>
            </a:pPr>
            <a:r>
              <a:rPr lang="en-CA" dirty="0"/>
              <a:t>You have an array in which certain elements mean different things. </a:t>
            </a:r>
          </a:p>
          <a:p>
            <a:pPr marL="119063" indent="0">
              <a:buNone/>
            </a:pPr>
            <a:endParaRPr lang="en-CA" dirty="0"/>
          </a:p>
          <a:p>
            <a:pPr marL="119063" indent="0" algn="ctr">
              <a:buNone/>
            </a:pPr>
            <a:r>
              <a:rPr lang="en-CA" i="1" dirty="0"/>
              <a:t>Replace the array with an object that has a field for each element.</a:t>
            </a:r>
            <a:endParaRPr lang="en-US" i="1" dirty="0"/>
          </a:p>
        </p:txBody>
      </p:sp>
      <p:pic>
        <p:nvPicPr>
          <p:cNvPr id="6" name="Picture 5">
            <a:extLst>
              <a:ext uri="{FF2B5EF4-FFF2-40B4-BE49-F238E27FC236}">
                <a16:creationId xmlns:a16="http://schemas.microsoft.com/office/drawing/2014/main" id="{DD492E05-F5DB-FD4B-93A9-39E50CE9D6B4}"/>
              </a:ext>
            </a:extLst>
          </p:cNvPr>
          <p:cNvPicPr>
            <a:picLocks noChangeAspect="1"/>
          </p:cNvPicPr>
          <p:nvPr/>
        </p:nvPicPr>
        <p:blipFill>
          <a:blip r:embed="rId2"/>
          <a:stretch>
            <a:fillRect/>
          </a:stretch>
        </p:blipFill>
        <p:spPr>
          <a:xfrm>
            <a:off x="1460263" y="2636912"/>
            <a:ext cx="6223474" cy="2895333"/>
          </a:xfrm>
          <a:prstGeom prst="rect">
            <a:avLst/>
          </a:prstGeom>
        </p:spPr>
      </p:pic>
    </p:spTree>
    <p:extLst>
      <p:ext uri="{BB962C8B-B14F-4D97-AF65-F5344CB8AC3E}">
        <p14:creationId xmlns:p14="http://schemas.microsoft.com/office/powerpoint/2010/main" val="157683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121F698-8DE4-9946-A3D7-52407F4789CD}"/>
              </a:ext>
            </a:extLst>
          </p:cNvPr>
          <p:cNvSpPr>
            <a:spLocks noGrp="1"/>
          </p:cNvSpPr>
          <p:nvPr>
            <p:ph type="sldNum" sz="quarter" idx="12"/>
          </p:nvPr>
        </p:nvSpPr>
        <p:spPr/>
        <p:txBody>
          <a:bodyPr/>
          <a:lstStyle/>
          <a:p>
            <a:fld id="{F24B43CE-D34E-FA45-8B5A-CC95EF2C75DF}" type="slidenum">
              <a:rPr lang="en-US" altLang="en-US"/>
              <a:pPr/>
              <a:t>4</a:t>
            </a:fld>
            <a:r>
              <a:rPr lang="en-US" altLang="en-US"/>
              <a:t> / 46</a:t>
            </a:r>
          </a:p>
        </p:txBody>
      </p:sp>
      <p:sp>
        <p:nvSpPr>
          <p:cNvPr id="141314" name="Rectangle 2">
            <a:extLst>
              <a:ext uri="{FF2B5EF4-FFF2-40B4-BE49-F238E27FC236}">
                <a16:creationId xmlns:a16="http://schemas.microsoft.com/office/drawing/2014/main" id="{9D49B3BE-4BED-3646-9D67-4971B7B0C34F}"/>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Refactoring</a:t>
            </a:r>
          </a:p>
        </p:txBody>
      </p:sp>
      <p:sp>
        <p:nvSpPr>
          <p:cNvPr id="15363" name="Rectangle 3">
            <a:extLst>
              <a:ext uri="{FF2B5EF4-FFF2-40B4-BE49-F238E27FC236}">
                <a16:creationId xmlns:a16="http://schemas.microsoft.com/office/drawing/2014/main" id="{6862EB5A-3549-ED45-B667-91DB139AB296}"/>
              </a:ext>
            </a:extLst>
          </p:cNvPr>
          <p:cNvSpPr>
            <a:spLocks noGrp="1"/>
          </p:cNvSpPr>
          <p:nvPr>
            <p:ph type="body" idx="4294967295"/>
          </p:nvPr>
        </p:nvSpPr>
        <p:spPr>
          <a:xfrm>
            <a:off x="457200" y="1196975"/>
            <a:ext cx="8229600" cy="5203825"/>
          </a:xfrm>
        </p:spPr>
        <p:txBody>
          <a:bodyPr/>
          <a:lstStyle/>
          <a:p>
            <a:pPr>
              <a:lnSpc>
                <a:spcPct val="90000"/>
              </a:lnSpc>
            </a:pPr>
            <a:r>
              <a:rPr lang="en-CA" altLang="en-US" sz="2400">
                <a:cs typeface="Tahoma" panose="020B0604030504040204" pitchFamily="34" charset="0"/>
              </a:rPr>
              <a:t>Reference: </a:t>
            </a:r>
          </a:p>
          <a:p>
            <a:pPr lvl="1">
              <a:lnSpc>
                <a:spcPct val="90000"/>
              </a:lnSpc>
            </a:pPr>
            <a:r>
              <a:rPr lang="en-CA" altLang="en-US" sz="2000" i="1">
                <a:solidFill>
                  <a:srgbClr val="FF0000"/>
                </a:solidFill>
                <a:cs typeface="Tahoma" panose="020B0604030504040204" pitchFamily="34" charset="0"/>
              </a:rPr>
              <a:t>Refactoring: Improving the Design of Existing Code</a:t>
            </a:r>
            <a:r>
              <a:rPr lang="en-CA" altLang="en-US" sz="2000">
                <a:cs typeface="Tahoma" panose="020B0604030504040204" pitchFamily="34" charset="0"/>
              </a:rPr>
              <a:t>, </a:t>
            </a:r>
          </a:p>
          <a:p>
            <a:pPr lvl="2">
              <a:lnSpc>
                <a:spcPct val="90000"/>
              </a:lnSpc>
              <a:buFont typeface="Arial" panose="020B0604020202020204" pitchFamily="34" charset="0"/>
              <a:buNone/>
            </a:pPr>
            <a:r>
              <a:rPr lang="en-CA" altLang="en-US" sz="1800">
                <a:cs typeface="Tahoma" panose="020B0604030504040204" pitchFamily="34" charset="0"/>
              </a:rPr>
              <a:t>by Martin Fowler (</a:t>
            </a:r>
            <a:r>
              <a:rPr lang="en-CA" altLang="en-US" sz="1800" i="1">
                <a:cs typeface="Tahoma" panose="020B0604030504040204" pitchFamily="34" charset="0"/>
              </a:rPr>
              <a:t>et al.</a:t>
            </a:r>
            <a:r>
              <a:rPr lang="en-CA" altLang="en-US" sz="1800">
                <a:cs typeface="Tahoma" panose="020B0604030504040204" pitchFamily="34" charset="0"/>
              </a:rPr>
              <a:t>),1999, Addison-Wesley</a:t>
            </a:r>
          </a:p>
          <a:p>
            <a:pPr lvl="2">
              <a:lnSpc>
                <a:spcPct val="90000"/>
              </a:lnSpc>
              <a:buFont typeface="Arial" panose="020B0604020202020204" pitchFamily="34" charset="0"/>
              <a:buNone/>
            </a:pPr>
            <a:endParaRPr lang="en-CA" altLang="en-US" sz="1800">
              <a:cs typeface="Tahoma" panose="020B0604030504040204" pitchFamily="34" charset="0"/>
            </a:endParaRPr>
          </a:p>
          <a:p>
            <a:pPr>
              <a:lnSpc>
                <a:spcPct val="90000"/>
              </a:lnSpc>
            </a:pPr>
            <a:r>
              <a:rPr lang="en-CA" altLang="en-US" sz="2400">
                <a:cs typeface="Tahoma" panose="020B0604030504040204" pitchFamily="34" charset="0"/>
              </a:rPr>
              <a:t>Fowler, Beck, </a:t>
            </a:r>
            <a:r>
              <a:rPr lang="en-CA" altLang="en-US" sz="2400" i="1">
                <a:cs typeface="Tahoma" panose="020B0604030504040204" pitchFamily="34" charset="0"/>
              </a:rPr>
              <a:t>et al.</a:t>
            </a:r>
            <a:r>
              <a:rPr lang="en-CA" altLang="en-US" sz="2400">
                <a:cs typeface="Tahoma" panose="020B0604030504040204" pitchFamily="34" charset="0"/>
              </a:rPr>
              <a:t> are big wheels in the OOA&amp;D crowds</a:t>
            </a:r>
          </a:p>
          <a:p>
            <a:pPr lvl="1">
              <a:lnSpc>
                <a:spcPct val="90000"/>
              </a:lnSpc>
            </a:pPr>
            <a:r>
              <a:rPr lang="en-CA" altLang="en-US" sz="2000">
                <a:cs typeface="Tahoma" panose="020B0604030504040204" pitchFamily="34" charset="0"/>
              </a:rPr>
              <a:t>Smalltalk experience</a:t>
            </a:r>
          </a:p>
          <a:p>
            <a:pPr lvl="1">
              <a:lnSpc>
                <a:spcPct val="90000"/>
              </a:lnSpc>
            </a:pPr>
            <a:r>
              <a:rPr lang="en-CA" altLang="en-US" sz="2000">
                <a:cs typeface="Tahoma" panose="020B0604030504040204" pitchFamily="34" charset="0"/>
              </a:rPr>
              <a:t>OO design patterns</a:t>
            </a:r>
          </a:p>
          <a:p>
            <a:pPr lvl="1">
              <a:lnSpc>
                <a:spcPct val="90000"/>
              </a:lnSpc>
            </a:pPr>
            <a:r>
              <a:rPr lang="en-CA" altLang="en-US" sz="2000">
                <a:cs typeface="Tahoma" panose="020B0604030504040204" pitchFamily="34" charset="0"/>
              </a:rPr>
              <a:t>XP (extreme programming)</a:t>
            </a:r>
          </a:p>
          <a:p>
            <a:pPr lvl="1">
              <a:lnSpc>
                <a:spcPct val="90000"/>
              </a:lnSpc>
            </a:pPr>
            <a:endParaRPr lang="en-CA" altLang="en-US" sz="2000">
              <a:cs typeface="Tahoma" panose="020B0604030504040204" pitchFamily="34" charset="0"/>
            </a:endParaRPr>
          </a:p>
          <a:p>
            <a:pPr>
              <a:lnSpc>
                <a:spcPct val="90000"/>
              </a:lnSpc>
            </a:pPr>
            <a:r>
              <a:rPr lang="en-CA" altLang="en-US" sz="2400">
                <a:cs typeface="Tahoma" panose="020B0604030504040204" pitchFamily="34" charset="0"/>
              </a:rPr>
              <a:t>Book is very good</a:t>
            </a:r>
          </a:p>
          <a:p>
            <a:pPr lvl="1">
              <a:lnSpc>
                <a:spcPct val="90000"/>
              </a:lnSpc>
            </a:pPr>
            <a:r>
              <a:rPr lang="en-CA" altLang="en-US" sz="2000">
                <a:cs typeface="Tahoma" panose="020B0604030504040204" pitchFamily="34" charset="0"/>
              </a:rPr>
              <a:t>Ideas have been around for a long time tho.</a:t>
            </a:r>
          </a:p>
          <a:p>
            <a:pPr lvl="2">
              <a:lnSpc>
                <a:spcPct val="90000"/>
              </a:lnSpc>
            </a:pPr>
            <a:r>
              <a:rPr lang="en-CA" altLang="en-US" sz="1800">
                <a:cs typeface="Tahoma" panose="020B0604030504040204" pitchFamily="34" charset="0"/>
              </a:rPr>
              <a:t>Experienced OO programmers will have a pretty good handle on most of the ideas</a:t>
            </a:r>
          </a:p>
          <a:p>
            <a:pPr lvl="1">
              <a:lnSpc>
                <a:spcPct val="90000"/>
              </a:lnSpc>
            </a:pPr>
            <a:r>
              <a:rPr lang="en-CA" altLang="en-US" sz="2000">
                <a:cs typeface="Tahoma" panose="020B0604030504040204" pitchFamily="34" charset="0"/>
              </a:rPr>
              <a:t>Mostly it’s a catalogue of transformations that you can perform on your code, with motivation, explanation, variations, and examples</a:t>
            </a:r>
          </a:p>
          <a:p>
            <a:pPr lvl="2">
              <a:lnSpc>
                <a:spcPct val="90000"/>
              </a:lnSpc>
              <a:buFont typeface="Arial" panose="020B0604020202020204" pitchFamily="34" charset="0"/>
              <a:buNone/>
            </a:pPr>
            <a:r>
              <a:rPr lang="en-CA" altLang="en-US" sz="1600" i="1">
                <a:cs typeface="Tahoma" panose="020B0604030504040204" pitchFamily="34" charset="0"/>
              </a:rPr>
              <a:t>e.g.,</a:t>
            </a:r>
            <a:r>
              <a:rPr lang="en-CA" altLang="en-US" sz="1600">
                <a:cs typeface="Tahoma" panose="020B0604030504040204" pitchFamily="34" charset="0"/>
              </a:rPr>
              <a:t> </a:t>
            </a:r>
            <a:r>
              <a:rPr lang="en-CA" altLang="en-US" sz="1600" i="1">
                <a:solidFill>
                  <a:srgbClr val="33CC33"/>
                </a:solidFill>
                <a:latin typeface="Comic Sans MS" panose="030F0902030302020204" pitchFamily="66" charset="0"/>
                <a:cs typeface="Tahoma" panose="020B0604030504040204" pitchFamily="34" charset="0"/>
              </a:rPr>
              <a:t>Extract Interface, Move Method, Extract Class</a:t>
            </a:r>
          </a:p>
          <a:p>
            <a:pPr lvl="1">
              <a:lnSpc>
                <a:spcPct val="90000"/>
              </a:lnSpc>
            </a:pPr>
            <a:endParaRPr lang="en-CA" altLang="en-US" sz="2000">
              <a:cs typeface="Tahoma" panose="020B0604030504040204" pitchFamily="34" charset="0"/>
            </a:endParaRPr>
          </a:p>
        </p:txBody>
      </p:sp>
      <p:pic>
        <p:nvPicPr>
          <p:cNvPr id="15364" name="Picture 4" descr="0201485672">
            <a:extLst>
              <a:ext uri="{FF2B5EF4-FFF2-40B4-BE49-F238E27FC236}">
                <a16:creationId xmlns:a16="http://schemas.microsoft.com/office/drawing/2014/main" id="{3CE46E24-EE11-4244-8436-FACC6BAFD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50" y="3068638"/>
            <a:ext cx="135096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27E71-B75F-7341-83F3-AB42E5BA8E71}"/>
              </a:ext>
            </a:extLst>
          </p:cNvPr>
          <p:cNvSpPr>
            <a:spLocks noGrp="1"/>
          </p:cNvSpPr>
          <p:nvPr>
            <p:ph type="sldNum" sz="quarter" idx="12"/>
          </p:nvPr>
        </p:nvSpPr>
        <p:spPr/>
        <p:txBody>
          <a:bodyPr/>
          <a:lstStyle/>
          <a:p>
            <a:fld id="{FECC65F9-0103-A44B-B12E-7CD0A4115F69}" type="slidenum">
              <a:rPr lang="en-US" altLang="en-US"/>
              <a:pPr/>
              <a:t>40</a:t>
            </a:fld>
            <a:r>
              <a:rPr lang="en-US" altLang="en-US"/>
              <a:t> / 46</a:t>
            </a:r>
          </a:p>
        </p:txBody>
      </p:sp>
      <p:sp>
        <p:nvSpPr>
          <p:cNvPr id="186370" name="Rectangle 2">
            <a:extLst>
              <a:ext uri="{FF2B5EF4-FFF2-40B4-BE49-F238E27FC236}">
                <a16:creationId xmlns:a16="http://schemas.microsoft.com/office/drawing/2014/main" id="{9E2CA68D-4B50-C94F-9772-46398A32C97B}"/>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Pull Up Method</a:t>
            </a:r>
          </a:p>
        </p:txBody>
      </p:sp>
      <p:pic>
        <p:nvPicPr>
          <p:cNvPr id="50179" name="Picture 4">
            <a:extLst>
              <a:ext uri="{FF2B5EF4-FFF2-40B4-BE49-F238E27FC236}">
                <a16:creationId xmlns:a16="http://schemas.microsoft.com/office/drawing/2014/main" id="{226D95A4-1F63-DF4B-ABD7-B8646722B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4674"/>
          <a:stretch>
            <a:fillRect/>
          </a:stretch>
        </p:blipFill>
        <p:spPr bwMode="auto">
          <a:xfrm>
            <a:off x="539750" y="3141663"/>
            <a:ext cx="367188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5">
            <a:extLst>
              <a:ext uri="{FF2B5EF4-FFF2-40B4-BE49-F238E27FC236}">
                <a16:creationId xmlns:a16="http://schemas.microsoft.com/office/drawing/2014/main" id="{DD60DF0D-70F5-0449-AD64-1C52F4D0E08B}"/>
              </a:ext>
            </a:extLst>
          </p:cNvPr>
          <p:cNvSpPr>
            <a:spLocks noChangeArrowheads="1"/>
          </p:cNvSpPr>
          <p:nvPr/>
        </p:nvSpPr>
        <p:spPr bwMode="auto">
          <a:xfrm>
            <a:off x="1290638" y="1379538"/>
            <a:ext cx="643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i="1">
                <a:solidFill>
                  <a:srgbClr val="D60093"/>
                </a:solidFill>
              </a:rPr>
              <a:t>You have methods with identical results on subclasses.</a:t>
            </a:r>
          </a:p>
          <a:p>
            <a:pPr algn="ctr" eaLnBrk="1" hangingPunct="1"/>
            <a:r>
              <a:rPr lang="en-US" altLang="en-US" sz="2000" b="1">
                <a:solidFill>
                  <a:srgbClr val="0070C0"/>
                </a:solidFill>
              </a:rPr>
              <a:t>Move them to the superclass.</a:t>
            </a:r>
            <a:endParaRPr lang="en-US" altLang="en-US" sz="2000">
              <a:solidFill>
                <a:srgbClr val="0070C0"/>
              </a:solidFill>
            </a:endParaRPr>
          </a:p>
        </p:txBody>
      </p:sp>
      <p:pic>
        <p:nvPicPr>
          <p:cNvPr id="186374" name="Picture 6">
            <a:extLst>
              <a:ext uri="{FF2B5EF4-FFF2-40B4-BE49-F238E27FC236}">
                <a16:creationId xmlns:a16="http://schemas.microsoft.com/office/drawing/2014/main" id="{F4640EF8-89C9-E340-8F26-F7B0D7530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141663"/>
            <a:ext cx="8101013"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animEffect transition="in" filter="blinds(horizontal)">
                                      <p:cBhvr>
                                        <p:cTn id="7"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456FA-9F47-4841-B734-FEEFA3CCB0F5}"/>
              </a:ext>
            </a:extLst>
          </p:cNvPr>
          <p:cNvSpPr>
            <a:spLocks noGrp="1"/>
          </p:cNvSpPr>
          <p:nvPr>
            <p:ph type="sldNum" sz="quarter" idx="12"/>
          </p:nvPr>
        </p:nvSpPr>
        <p:spPr/>
        <p:txBody>
          <a:bodyPr/>
          <a:lstStyle/>
          <a:p>
            <a:fld id="{17C5CB74-2786-C441-84CD-B2AE6BC0B7A0}" type="slidenum">
              <a:rPr lang="en-US" altLang="en-US"/>
              <a:pPr/>
              <a:t>41</a:t>
            </a:fld>
            <a:r>
              <a:rPr lang="en-US" altLang="en-US"/>
              <a:t> / 46</a:t>
            </a:r>
          </a:p>
        </p:txBody>
      </p:sp>
      <p:sp>
        <p:nvSpPr>
          <p:cNvPr id="187394" name="Rectangle 2">
            <a:extLst>
              <a:ext uri="{FF2B5EF4-FFF2-40B4-BE49-F238E27FC236}">
                <a16:creationId xmlns:a16="http://schemas.microsoft.com/office/drawing/2014/main" id="{B54267F7-0F8B-F147-8766-F3A11813735D}"/>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Push Down Method</a:t>
            </a:r>
          </a:p>
        </p:txBody>
      </p:sp>
      <p:sp>
        <p:nvSpPr>
          <p:cNvPr id="51203" name="Rectangle 4">
            <a:extLst>
              <a:ext uri="{FF2B5EF4-FFF2-40B4-BE49-F238E27FC236}">
                <a16:creationId xmlns:a16="http://schemas.microsoft.com/office/drawing/2014/main" id="{D7044EA0-3CFE-3146-8FE6-A77BDA3DF2DF}"/>
              </a:ext>
            </a:extLst>
          </p:cNvPr>
          <p:cNvSpPr>
            <a:spLocks noChangeArrowheads="1"/>
          </p:cNvSpPr>
          <p:nvPr/>
        </p:nvSpPr>
        <p:spPr bwMode="auto">
          <a:xfrm>
            <a:off x="755650" y="1484313"/>
            <a:ext cx="79200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i="1">
                <a:solidFill>
                  <a:srgbClr val="D60093"/>
                </a:solidFill>
              </a:rPr>
              <a:t>Behavior on a superclass is relevant only for some of its subclasses.</a:t>
            </a:r>
          </a:p>
          <a:p>
            <a:pPr algn="ctr" eaLnBrk="1" hangingPunct="1"/>
            <a:r>
              <a:rPr lang="en-US" altLang="en-US" sz="2000" b="1">
                <a:solidFill>
                  <a:srgbClr val="0070C0"/>
                </a:solidFill>
              </a:rPr>
              <a:t>Move it to those subclasses.</a:t>
            </a:r>
          </a:p>
        </p:txBody>
      </p:sp>
      <p:pic>
        <p:nvPicPr>
          <p:cNvPr id="51204" name="Picture 7" descr="pushDownMethod">
            <a:extLst>
              <a:ext uri="{FF2B5EF4-FFF2-40B4-BE49-F238E27FC236}">
                <a16:creationId xmlns:a16="http://schemas.microsoft.com/office/drawing/2014/main" id="{1CE19FEE-03AE-0C43-80FD-B149AF086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5859"/>
          <a:stretch>
            <a:fillRect/>
          </a:stretch>
        </p:blipFill>
        <p:spPr bwMode="auto">
          <a:xfrm>
            <a:off x="755650" y="2781300"/>
            <a:ext cx="3384550"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0" name="Picture 8" descr="pushDownMethod">
            <a:extLst>
              <a:ext uri="{FF2B5EF4-FFF2-40B4-BE49-F238E27FC236}">
                <a16:creationId xmlns:a16="http://schemas.microsoft.com/office/drawing/2014/main" id="{89F78D8A-F25B-E34A-8EBC-C0E9682C7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781300"/>
            <a:ext cx="766762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7400"/>
                                        </p:tgtEl>
                                        <p:attrNameLst>
                                          <p:attrName>style.visibility</p:attrName>
                                        </p:attrNameLst>
                                      </p:cBhvr>
                                      <p:to>
                                        <p:strVal val="visible"/>
                                      </p:to>
                                    </p:set>
                                    <p:animEffect transition="in" filter="blinds(horizontal)">
                                      <p:cBhvr>
                                        <p:cTn id="7" dur="500"/>
                                        <p:tgtEl>
                                          <p:spTgt spid="187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432D50-33F5-804D-BBFF-2C88D587CD96}"/>
              </a:ext>
            </a:extLst>
          </p:cNvPr>
          <p:cNvSpPr>
            <a:spLocks noGrp="1"/>
          </p:cNvSpPr>
          <p:nvPr>
            <p:ph type="sldNum" sz="quarter" idx="12"/>
          </p:nvPr>
        </p:nvSpPr>
        <p:spPr/>
        <p:txBody>
          <a:bodyPr/>
          <a:lstStyle/>
          <a:p>
            <a:fld id="{684EF1B1-1135-4644-8E0F-9B4B785CD851}" type="slidenum">
              <a:rPr lang="en-US" altLang="en-US"/>
              <a:pPr/>
              <a:t>42</a:t>
            </a:fld>
            <a:r>
              <a:rPr lang="en-US" altLang="en-US"/>
              <a:t> / 46</a:t>
            </a:r>
          </a:p>
        </p:txBody>
      </p:sp>
      <p:sp>
        <p:nvSpPr>
          <p:cNvPr id="189442" name="Rectangle 2">
            <a:extLst>
              <a:ext uri="{FF2B5EF4-FFF2-40B4-BE49-F238E27FC236}">
                <a16:creationId xmlns:a16="http://schemas.microsoft.com/office/drawing/2014/main" id="{F16F35AB-BC4E-A445-9033-DC9A8A0C04F1}"/>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4100">
                <a:cs typeface="Tahoma" pitchFamily="34" charset="0"/>
              </a:rPr>
              <a:t>Introduce Parameter Object</a:t>
            </a:r>
          </a:p>
        </p:txBody>
      </p:sp>
      <p:sp>
        <p:nvSpPr>
          <p:cNvPr id="52227" name="Rectangle 4">
            <a:extLst>
              <a:ext uri="{FF2B5EF4-FFF2-40B4-BE49-F238E27FC236}">
                <a16:creationId xmlns:a16="http://schemas.microsoft.com/office/drawing/2014/main" id="{BF891650-FD8B-7C44-9290-5B16DEF78233}"/>
              </a:ext>
            </a:extLst>
          </p:cNvPr>
          <p:cNvSpPr>
            <a:spLocks noChangeArrowheads="1"/>
          </p:cNvSpPr>
          <p:nvPr/>
        </p:nvSpPr>
        <p:spPr bwMode="auto">
          <a:xfrm>
            <a:off x="1116013" y="1412875"/>
            <a:ext cx="6911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rgbClr val="D60093"/>
                </a:solidFill>
              </a:rPr>
              <a:t>You have a group of parameters that naturally go together.</a:t>
            </a:r>
          </a:p>
          <a:p>
            <a:pPr algn="ctr" eaLnBrk="1" hangingPunct="1"/>
            <a:r>
              <a:rPr lang="en-US" altLang="en-US" b="1" i="1">
                <a:solidFill>
                  <a:srgbClr val="2D1DA3"/>
                </a:solidFill>
              </a:rPr>
              <a:t>Replace them with an object.</a:t>
            </a:r>
          </a:p>
        </p:txBody>
      </p:sp>
      <p:pic>
        <p:nvPicPr>
          <p:cNvPr id="52228" name="Picture 6" descr="introParamObj">
            <a:extLst>
              <a:ext uri="{FF2B5EF4-FFF2-40B4-BE49-F238E27FC236}">
                <a16:creationId xmlns:a16="http://schemas.microsoft.com/office/drawing/2014/main" id="{2B8BB770-A80A-7B49-8F59-89C771C56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3006"/>
          <a:stretch>
            <a:fillRect/>
          </a:stretch>
        </p:blipFill>
        <p:spPr bwMode="auto">
          <a:xfrm>
            <a:off x="468313" y="2781300"/>
            <a:ext cx="39592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7" name="Picture 7" descr="introParamObj">
            <a:extLst>
              <a:ext uri="{FF2B5EF4-FFF2-40B4-BE49-F238E27FC236}">
                <a16:creationId xmlns:a16="http://schemas.microsoft.com/office/drawing/2014/main" id="{CFECC2A8-C90A-5646-8C1B-8E5EFE165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781300"/>
            <a:ext cx="8424862"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9447"/>
                                        </p:tgtEl>
                                        <p:attrNameLst>
                                          <p:attrName>style.visibility</p:attrName>
                                        </p:attrNameLst>
                                      </p:cBhvr>
                                      <p:to>
                                        <p:strVal val="visible"/>
                                      </p:to>
                                    </p:set>
                                    <p:animEffect transition="in" filter="blinds(horizontal)">
                                      <p:cBhvr>
                                        <p:cTn id="7" dur="500"/>
                                        <p:tgtEl>
                                          <p:spTgt spid="189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93CEAE6-45EC-1148-8112-AB35C59474B6}"/>
              </a:ext>
            </a:extLst>
          </p:cNvPr>
          <p:cNvSpPr>
            <a:spLocks noGrp="1"/>
          </p:cNvSpPr>
          <p:nvPr>
            <p:ph type="sldNum" sz="quarter" idx="12"/>
          </p:nvPr>
        </p:nvSpPr>
        <p:spPr/>
        <p:txBody>
          <a:bodyPr/>
          <a:lstStyle/>
          <a:p>
            <a:fld id="{D3374DFE-42FA-B94D-9D5C-49CF1356A68C}" type="slidenum">
              <a:rPr lang="en-US" altLang="en-US"/>
              <a:pPr/>
              <a:t>43</a:t>
            </a:fld>
            <a:r>
              <a:rPr lang="en-US" altLang="en-US"/>
              <a:t> / 46</a:t>
            </a:r>
          </a:p>
        </p:txBody>
      </p:sp>
      <p:sp>
        <p:nvSpPr>
          <p:cNvPr id="188418" name="Rectangle 2">
            <a:extLst>
              <a:ext uri="{FF2B5EF4-FFF2-40B4-BE49-F238E27FC236}">
                <a16:creationId xmlns:a16="http://schemas.microsoft.com/office/drawing/2014/main" id="{8B0A8E14-834F-EF4E-956B-4911F9AA7484}"/>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3300" dirty="0">
                <a:cs typeface="Tahoma" pitchFamily="34" charset="0"/>
              </a:rPr>
              <a:t>Replace Method with Method Object</a:t>
            </a:r>
          </a:p>
        </p:txBody>
      </p:sp>
      <p:sp>
        <p:nvSpPr>
          <p:cNvPr id="188420" name="Rectangle 4">
            <a:extLst>
              <a:ext uri="{FF2B5EF4-FFF2-40B4-BE49-F238E27FC236}">
                <a16:creationId xmlns:a16="http://schemas.microsoft.com/office/drawing/2014/main" id="{2F6CC944-E155-9143-9A05-DABA11947E5C}"/>
              </a:ext>
            </a:extLst>
          </p:cNvPr>
          <p:cNvSpPr>
            <a:spLocks noChangeArrowheads="1"/>
          </p:cNvSpPr>
          <p:nvPr/>
        </p:nvSpPr>
        <p:spPr bwMode="auto">
          <a:xfrm>
            <a:off x="0" y="2997200"/>
            <a:ext cx="45720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class Order</a:t>
            </a:r>
            <a:r>
              <a:rPr lang="en-US" altLang="en-US"/>
              <a:t>...</a:t>
            </a:r>
          </a:p>
          <a:p>
            <a:pPr lvl="1" eaLnBrk="1" hangingPunct="1"/>
            <a:r>
              <a:rPr lang="en-US" altLang="en-US"/>
              <a:t>double </a:t>
            </a:r>
            <a:r>
              <a:rPr lang="en-US" altLang="en-US" b="1"/>
              <a:t>price</a:t>
            </a:r>
            <a:r>
              <a:rPr lang="en-US" altLang="en-US"/>
              <a:t>() {</a:t>
            </a:r>
          </a:p>
          <a:p>
            <a:pPr lvl="2" eaLnBrk="1" hangingPunct="1"/>
            <a:r>
              <a:rPr lang="en-US" altLang="en-US"/>
              <a:t>double primaryBasePrice;</a:t>
            </a:r>
          </a:p>
          <a:p>
            <a:pPr lvl="2" eaLnBrk="1" hangingPunct="1"/>
            <a:r>
              <a:rPr lang="en-US" altLang="en-US"/>
              <a:t>double secondaryBasePrice;</a:t>
            </a:r>
          </a:p>
          <a:p>
            <a:pPr lvl="2" eaLnBrk="1" hangingPunct="1"/>
            <a:r>
              <a:rPr lang="en-US" altLang="en-US"/>
              <a:t>double tertiaryBasePrice;</a:t>
            </a:r>
          </a:p>
          <a:p>
            <a:pPr lvl="2" eaLnBrk="1" hangingPunct="1"/>
            <a:r>
              <a:rPr lang="en-US" altLang="en-US"/>
              <a:t>// long computation;</a:t>
            </a:r>
          </a:p>
          <a:p>
            <a:pPr lvl="2" eaLnBrk="1" hangingPunct="1"/>
            <a:r>
              <a:rPr lang="en-US" altLang="en-US"/>
              <a:t>...</a:t>
            </a:r>
          </a:p>
          <a:p>
            <a:pPr lvl="1" eaLnBrk="1" hangingPunct="1"/>
            <a:r>
              <a:rPr lang="en-US" altLang="en-US"/>
              <a:t>}</a:t>
            </a:r>
          </a:p>
        </p:txBody>
      </p:sp>
      <p:sp>
        <p:nvSpPr>
          <p:cNvPr id="53252" name="Rectangle 5">
            <a:extLst>
              <a:ext uri="{FF2B5EF4-FFF2-40B4-BE49-F238E27FC236}">
                <a16:creationId xmlns:a16="http://schemas.microsoft.com/office/drawing/2014/main" id="{2B1BB956-81A5-EC40-BDCF-5E0AEAB5ADB2}"/>
              </a:ext>
            </a:extLst>
          </p:cNvPr>
          <p:cNvSpPr>
            <a:spLocks noChangeArrowheads="1"/>
          </p:cNvSpPr>
          <p:nvPr/>
        </p:nvSpPr>
        <p:spPr bwMode="auto">
          <a:xfrm>
            <a:off x="0" y="1131888"/>
            <a:ext cx="9144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i="1">
                <a:solidFill>
                  <a:srgbClr val="D60093"/>
                </a:solidFill>
              </a:rPr>
              <a:t>You have a long method that uses local variables in such a way that you cannot apply Extract Method</a:t>
            </a:r>
            <a:endParaRPr lang="en-US" altLang="en-US">
              <a:solidFill>
                <a:srgbClr val="D60093"/>
              </a:solidFill>
            </a:endParaRPr>
          </a:p>
          <a:p>
            <a:pPr algn="ctr" eaLnBrk="1" hangingPunct="1"/>
            <a:r>
              <a:rPr lang="en-US" altLang="en-US" b="1">
                <a:solidFill>
                  <a:srgbClr val="2D1DA3"/>
                </a:solidFill>
              </a:rPr>
              <a:t>Turn the method into its own object so that all the local variables become fields on that object. You can then decompose the method into other methods on the same object.</a:t>
            </a:r>
            <a:endParaRPr lang="en-US" altLang="en-US">
              <a:solidFill>
                <a:srgbClr val="2D1DA3"/>
              </a:solidFill>
            </a:endParaRPr>
          </a:p>
          <a:p>
            <a:pPr algn="ctr"/>
            <a:endParaRPr lang="en-US" altLang="en-US">
              <a:solidFill>
                <a:srgbClr val="2D1DA3"/>
              </a:solidFill>
            </a:endParaRPr>
          </a:p>
        </p:txBody>
      </p:sp>
      <p:pic>
        <p:nvPicPr>
          <p:cNvPr id="188423" name="Picture 7" descr="repMethodWithObj">
            <a:extLst>
              <a:ext uri="{FF2B5EF4-FFF2-40B4-BE49-F238E27FC236}">
                <a16:creationId xmlns:a16="http://schemas.microsoft.com/office/drawing/2014/main" id="{2442C876-1BF8-384E-8A2C-9B7674D2D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3068638"/>
            <a:ext cx="47371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8420"/>
                                        </p:tgtEl>
                                        <p:attrNameLst>
                                          <p:attrName>style.visibility</p:attrName>
                                        </p:attrNameLst>
                                      </p:cBhvr>
                                      <p:to>
                                        <p:strVal val="visible"/>
                                      </p:to>
                                    </p:set>
                                    <p:animEffect transition="in" filter="blinds(horizontal)">
                                      <p:cBhvr>
                                        <p:cTn id="7" dur="500"/>
                                        <p:tgtEl>
                                          <p:spTgt spid="188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8423"/>
                                        </p:tgtEl>
                                        <p:attrNameLst>
                                          <p:attrName>style.visibility</p:attrName>
                                        </p:attrNameLst>
                                      </p:cBhvr>
                                      <p:to>
                                        <p:strVal val="visible"/>
                                      </p:to>
                                    </p:set>
                                    <p:animEffect transition="in" filter="blinds(horizontal)">
                                      <p:cBhvr>
                                        <p:cTn id="12" dur="500"/>
                                        <p:tgtEl>
                                          <p:spTgt spid="188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E97CB9F6-F95D-594A-A347-D997E74CA236}"/>
              </a:ext>
            </a:extLst>
          </p:cNvPr>
          <p:cNvSpPr>
            <a:spLocks noGrp="1"/>
          </p:cNvSpPr>
          <p:nvPr>
            <p:ph type="sldNum" sz="quarter" idx="12"/>
          </p:nvPr>
        </p:nvSpPr>
        <p:spPr/>
        <p:txBody>
          <a:bodyPr/>
          <a:lstStyle/>
          <a:p>
            <a:fld id="{A213E28A-5132-3A41-8837-331ADF01DA6E}" type="slidenum">
              <a:rPr lang="en-US" altLang="en-US"/>
              <a:pPr/>
              <a:t>44</a:t>
            </a:fld>
            <a:r>
              <a:rPr lang="en-US" altLang="en-US"/>
              <a:t> / 46</a:t>
            </a:r>
          </a:p>
        </p:txBody>
      </p:sp>
      <p:sp>
        <p:nvSpPr>
          <p:cNvPr id="190466" name="Rectangle 2">
            <a:extLst>
              <a:ext uri="{FF2B5EF4-FFF2-40B4-BE49-F238E27FC236}">
                <a16:creationId xmlns:a16="http://schemas.microsoft.com/office/drawing/2014/main" id="{73D60BDF-22C1-574A-9A05-C584AF72757A}"/>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US">
                <a:cs typeface="Tahoma" pitchFamily="34" charset="0"/>
              </a:rPr>
              <a:t>Preserve Whole Object</a:t>
            </a:r>
          </a:p>
        </p:txBody>
      </p:sp>
      <p:sp>
        <p:nvSpPr>
          <p:cNvPr id="54275" name="Rectangle 4">
            <a:extLst>
              <a:ext uri="{FF2B5EF4-FFF2-40B4-BE49-F238E27FC236}">
                <a16:creationId xmlns:a16="http://schemas.microsoft.com/office/drawing/2014/main" id="{2177854B-D2C1-6147-BD81-BC733C69A001}"/>
              </a:ext>
            </a:extLst>
          </p:cNvPr>
          <p:cNvSpPr>
            <a:spLocks noChangeArrowheads="1"/>
          </p:cNvSpPr>
          <p:nvPr/>
        </p:nvSpPr>
        <p:spPr bwMode="auto">
          <a:xfrm>
            <a:off x="0" y="1341438"/>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rgbClr val="D60093"/>
                </a:solidFill>
              </a:rPr>
              <a:t>You are getting several values from an object and passing these values as parameters in a method call</a:t>
            </a:r>
          </a:p>
          <a:p>
            <a:pPr algn="ctr" eaLnBrk="1" hangingPunct="1"/>
            <a:r>
              <a:rPr lang="en-US" altLang="en-US" b="1" i="1">
                <a:solidFill>
                  <a:srgbClr val="2D1DA3"/>
                </a:solidFill>
              </a:rPr>
              <a:t>Send the whole object instead</a:t>
            </a:r>
            <a:endParaRPr lang="en-US" altLang="en-US" i="1"/>
          </a:p>
        </p:txBody>
      </p:sp>
      <p:sp>
        <p:nvSpPr>
          <p:cNvPr id="54276" name="Rectangle 7">
            <a:extLst>
              <a:ext uri="{FF2B5EF4-FFF2-40B4-BE49-F238E27FC236}">
                <a16:creationId xmlns:a16="http://schemas.microsoft.com/office/drawing/2014/main" id="{4B75CF88-769D-B541-9C2F-3274452AA428}"/>
              </a:ext>
            </a:extLst>
          </p:cNvPr>
          <p:cNvSpPr>
            <a:spLocks noChangeArrowheads="1"/>
          </p:cNvSpPr>
          <p:nvPr/>
        </p:nvSpPr>
        <p:spPr bwMode="auto">
          <a:xfrm>
            <a:off x="323850" y="2997200"/>
            <a:ext cx="4419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int low = daysTempRange.getLow();</a:t>
            </a:r>
          </a:p>
          <a:p>
            <a:pPr eaLnBrk="1" hangingPunct="1"/>
            <a:r>
              <a:rPr lang="en-US" altLang="en-US"/>
              <a:t>int high = daysTempRange.getHigh(); </a:t>
            </a:r>
          </a:p>
          <a:p>
            <a:pPr eaLnBrk="1" hangingPunct="1"/>
            <a:r>
              <a:rPr lang="en-US" altLang="en-US"/>
              <a:t>withinPlan = plan.withinRange(low, high); </a:t>
            </a:r>
          </a:p>
        </p:txBody>
      </p:sp>
      <p:pic>
        <p:nvPicPr>
          <p:cNvPr id="190473" name="Picture 9" descr="arrow">
            <a:extLst>
              <a:ext uri="{FF2B5EF4-FFF2-40B4-BE49-F238E27FC236}">
                <a16:creationId xmlns:a16="http://schemas.microsoft.com/office/drawing/2014/main" id="{40E7D1C8-F137-CC43-9197-F89428568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632602">
            <a:off x="4211638" y="3933825"/>
            <a:ext cx="4857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74" name="Rectangle 10">
            <a:extLst>
              <a:ext uri="{FF2B5EF4-FFF2-40B4-BE49-F238E27FC236}">
                <a16:creationId xmlns:a16="http://schemas.microsoft.com/office/drawing/2014/main" id="{B3AA9812-2AF1-1142-BAF9-E1CDE21DCFE5}"/>
              </a:ext>
            </a:extLst>
          </p:cNvPr>
          <p:cNvSpPr>
            <a:spLocks noChangeArrowheads="1"/>
          </p:cNvSpPr>
          <p:nvPr/>
        </p:nvSpPr>
        <p:spPr bwMode="auto">
          <a:xfrm>
            <a:off x="3492500" y="5084763"/>
            <a:ext cx="541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en-US"/>
              <a:t>withinPlan = plan.withinRange(daysTempRange);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0473"/>
                                        </p:tgtEl>
                                        <p:attrNameLst>
                                          <p:attrName>style.visibility</p:attrName>
                                        </p:attrNameLst>
                                      </p:cBhvr>
                                      <p:to>
                                        <p:strVal val="visible"/>
                                      </p:to>
                                    </p:set>
                                    <p:animEffect transition="in" filter="blinds(horizontal)">
                                      <p:cBhvr>
                                        <p:cTn id="7" dur="500"/>
                                        <p:tgtEl>
                                          <p:spTgt spid="19047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0474"/>
                                        </p:tgtEl>
                                        <p:attrNameLst>
                                          <p:attrName>style.visibility</p:attrName>
                                        </p:attrNameLst>
                                      </p:cBhvr>
                                      <p:to>
                                        <p:strVal val="visible"/>
                                      </p:to>
                                    </p:set>
                                    <p:animEffect transition="in" filter="blinds(horizontal)">
                                      <p:cBhvr>
                                        <p:cTn id="10" dur="500"/>
                                        <p:tgtEl>
                                          <p:spTgt spid="190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1441D53-2CB9-9340-90A1-47D1084E839C}"/>
              </a:ext>
            </a:extLst>
          </p:cNvPr>
          <p:cNvSpPr>
            <a:spLocks noGrp="1"/>
          </p:cNvSpPr>
          <p:nvPr>
            <p:ph type="sldNum" sz="quarter" idx="12"/>
          </p:nvPr>
        </p:nvSpPr>
        <p:spPr/>
        <p:txBody>
          <a:bodyPr/>
          <a:lstStyle/>
          <a:p>
            <a:fld id="{95DC2F74-6D43-5747-A4F9-8CB86565353A}" type="slidenum">
              <a:rPr lang="en-US" altLang="en-US"/>
              <a:pPr/>
              <a:t>45</a:t>
            </a:fld>
            <a:r>
              <a:rPr lang="en-US" altLang="en-US"/>
              <a:t> / 46</a:t>
            </a:r>
          </a:p>
        </p:txBody>
      </p:sp>
      <p:sp>
        <p:nvSpPr>
          <p:cNvPr id="191490" name="Rectangle 2">
            <a:extLst>
              <a:ext uri="{FF2B5EF4-FFF2-40B4-BE49-F238E27FC236}">
                <a16:creationId xmlns:a16="http://schemas.microsoft.com/office/drawing/2014/main" id="{F01A9C29-BFBC-594C-B0F8-20060189C9D4}"/>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bodyPr>
          <a:lstStyle/>
          <a:p>
            <a:pPr>
              <a:defRPr/>
            </a:pPr>
            <a:r>
              <a:rPr lang="en-US" sz="3700">
                <a:cs typeface="Tahoma" pitchFamily="34" charset="0"/>
              </a:rPr>
              <a:t>Replace Inheritance with Delegation</a:t>
            </a:r>
          </a:p>
        </p:txBody>
      </p:sp>
      <p:sp>
        <p:nvSpPr>
          <p:cNvPr id="55299" name="Rectangle 4">
            <a:extLst>
              <a:ext uri="{FF2B5EF4-FFF2-40B4-BE49-F238E27FC236}">
                <a16:creationId xmlns:a16="http://schemas.microsoft.com/office/drawing/2014/main" id="{0447A049-4680-EA4F-8AD7-428A1611545B}"/>
              </a:ext>
            </a:extLst>
          </p:cNvPr>
          <p:cNvSpPr>
            <a:spLocks noChangeArrowheads="1"/>
          </p:cNvSpPr>
          <p:nvPr/>
        </p:nvSpPr>
        <p:spPr bwMode="auto">
          <a:xfrm>
            <a:off x="268288" y="1347788"/>
            <a:ext cx="8743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i="1"/>
              <a:t> </a:t>
            </a:r>
            <a:r>
              <a:rPr lang="en-US" altLang="en-US" i="1">
                <a:solidFill>
                  <a:srgbClr val="D60093"/>
                </a:solidFill>
              </a:rPr>
              <a:t>subclass uses only part of a superclasses interface or does not want to inherit data.</a:t>
            </a:r>
            <a:endParaRPr lang="en-US" altLang="en-US">
              <a:solidFill>
                <a:srgbClr val="D60093"/>
              </a:solidFill>
            </a:endParaRPr>
          </a:p>
          <a:p>
            <a:pPr algn="ctr" eaLnBrk="1" hangingPunct="1"/>
            <a:r>
              <a:rPr lang="en-US" altLang="en-US" b="1">
                <a:solidFill>
                  <a:srgbClr val="2D1DA3"/>
                </a:solidFill>
              </a:rPr>
              <a:t>Create a field for the superclass, adjust methods to delegate to the superclass,</a:t>
            </a:r>
          </a:p>
          <a:p>
            <a:pPr algn="ctr" eaLnBrk="1" hangingPunct="1"/>
            <a:r>
              <a:rPr lang="en-US" altLang="en-US" b="1">
                <a:solidFill>
                  <a:srgbClr val="2D1DA3"/>
                </a:solidFill>
              </a:rPr>
              <a:t> and remove the subclassing.</a:t>
            </a:r>
            <a:endParaRPr lang="en-US" altLang="en-US">
              <a:solidFill>
                <a:srgbClr val="2D1DA3"/>
              </a:solidFill>
            </a:endParaRPr>
          </a:p>
          <a:p>
            <a:pPr algn="ctr"/>
            <a:endParaRPr lang="en-US" altLang="en-US">
              <a:solidFill>
                <a:srgbClr val="2D1DA3"/>
              </a:solidFill>
            </a:endParaRPr>
          </a:p>
        </p:txBody>
      </p:sp>
      <p:pic>
        <p:nvPicPr>
          <p:cNvPr id="55300" name="Picture 6" descr="repInherWithDel">
            <a:extLst>
              <a:ext uri="{FF2B5EF4-FFF2-40B4-BE49-F238E27FC236}">
                <a16:creationId xmlns:a16="http://schemas.microsoft.com/office/drawing/2014/main" id="{11355CB5-66C1-BB43-B760-B3F43633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36838"/>
            <a:ext cx="7561262"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5DB6-93D5-F146-AFD8-A50FD2FC6AC9}"/>
              </a:ext>
            </a:extLst>
          </p:cNvPr>
          <p:cNvSpPr>
            <a:spLocks noGrp="1"/>
          </p:cNvSpPr>
          <p:nvPr>
            <p:ph type="title"/>
          </p:nvPr>
        </p:nvSpPr>
        <p:spPr>
          <a:xfrm>
            <a:off x="457200" y="155448"/>
            <a:ext cx="8229600" cy="753272"/>
          </a:xfrm>
        </p:spPr>
        <p:txBody>
          <a:bodyPr>
            <a:normAutofit fontScale="90000"/>
          </a:bodyPr>
          <a:lstStyle/>
          <a:p>
            <a:r>
              <a:rPr lang="en-US" dirty="0"/>
              <a:t>Big Refactoring </a:t>
            </a:r>
          </a:p>
        </p:txBody>
      </p:sp>
      <p:sp>
        <p:nvSpPr>
          <p:cNvPr id="3" name="Content Placeholder 2">
            <a:extLst>
              <a:ext uri="{FF2B5EF4-FFF2-40B4-BE49-F238E27FC236}">
                <a16:creationId xmlns:a16="http://schemas.microsoft.com/office/drawing/2014/main" id="{FBF94294-05EA-304C-9CF6-456EEF6C316C}"/>
              </a:ext>
            </a:extLst>
          </p:cNvPr>
          <p:cNvSpPr>
            <a:spLocks noGrp="1"/>
          </p:cNvSpPr>
          <p:nvPr>
            <p:ph idx="1"/>
          </p:nvPr>
        </p:nvSpPr>
        <p:spPr/>
        <p:txBody>
          <a:bodyPr/>
          <a:lstStyle/>
          <a:p>
            <a:pPr>
              <a:lnSpc>
                <a:spcPct val="200000"/>
              </a:lnSpc>
            </a:pPr>
            <a:r>
              <a:rPr lang="en-CA" dirty="0"/>
              <a:t>Tease apart inheritance</a:t>
            </a:r>
          </a:p>
          <a:p>
            <a:pPr>
              <a:lnSpc>
                <a:spcPct val="200000"/>
              </a:lnSpc>
            </a:pPr>
            <a:r>
              <a:rPr lang="en-CA" dirty="0"/>
              <a:t>Extract hierarchy</a:t>
            </a:r>
          </a:p>
          <a:p>
            <a:pPr>
              <a:lnSpc>
                <a:spcPct val="200000"/>
              </a:lnSpc>
            </a:pPr>
            <a:r>
              <a:rPr lang="en-CA" dirty="0"/>
              <a:t>Convert procedural design to objects</a:t>
            </a:r>
          </a:p>
          <a:p>
            <a:pPr>
              <a:lnSpc>
                <a:spcPct val="200000"/>
              </a:lnSpc>
            </a:pPr>
            <a:r>
              <a:rPr lang="en-CA" dirty="0">
                <a:solidFill>
                  <a:schemeClr val="bg2">
                    <a:lumMod val="75000"/>
                  </a:schemeClr>
                </a:solidFill>
              </a:rPr>
              <a:t>Separate domain from presentation</a:t>
            </a:r>
          </a:p>
          <a:p>
            <a:endParaRPr lang="en-US" dirty="0"/>
          </a:p>
        </p:txBody>
      </p:sp>
      <p:sp>
        <p:nvSpPr>
          <p:cNvPr id="4" name="Slide Number Placeholder 3">
            <a:extLst>
              <a:ext uri="{FF2B5EF4-FFF2-40B4-BE49-F238E27FC236}">
                <a16:creationId xmlns:a16="http://schemas.microsoft.com/office/drawing/2014/main" id="{9F3AB208-AA48-DD49-9434-86045A1F7EC4}"/>
              </a:ext>
            </a:extLst>
          </p:cNvPr>
          <p:cNvSpPr>
            <a:spLocks noGrp="1"/>
          </p:cNvSpPr>
          <p:nvPr>
            <p:ph type="sldNum" sz="quarter" idx="12"/>
          </p:nvPr>
        </p:nvSpPr>
        <p:spPr/>
        <p:txBody>
          <a:bodyPr/>
          <a:lstStyle/>
          <a:p>
            <a:fld id="{68071F3B-9E45-B041-8FE0-28CE47C152E4}" type="slidenum">
              <a:rPr lang="en-US" altLang="en-US" smtClean="0"/>
              <a:pPr/>
              <a:t>46</a:t>
            </a:fld>
            <a:r>
              <a:rPr lang="en-US" altLang="en-US"/>
              <a:t> / 46</a:t>
            </a:r>
          </a:p>
        </p:txBody>
      </p:sp>
    </p:spTree>
    <p:extLst>
      <p:ext uri="{BB962C8B-B14F-4D97-AF65-F5344CB8AC3E}">
        <p14:creationId xmlns:p14="http://schemas.microsoft.com/office/powerpoint/2010/main" val="1794514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ADE51-F485-E045-9EEE-9F48E6AC1102}"/>
              </a:ext>
            </a:extLst>
          </p:cNvPr>
          <p:cNvPicPr>
            <a:picLocks noChangeAspect="1"/>
          </p:cNvPicPr>
          <p:nvPr/>
        </p:nvPicPr>
        <p:blipFill>
          <a:blip r:embed="rId2"/>
          <a:stretch>
            <a:fillRect/>
          </a:stretch>
        </p:blipFill>
        <p:spPr>
          <a:xfrm>
            <a:off x="2051719" y="2636912"/>
            <a:ext cx="4975189" cy="3384376"/>
          </a:xfrm>
          <a:prstGeom prst="rect">
            <a:avLst/>
          </a:prstGeom>
        </p:spPr>
      </p:pic>
      <p:sp>
        <p:nvSpPr>
          <p:cNvPr id="3" name="Title 1">
            <a:extLst>
              <a:ext uri="{FF2B5EF4-FFF2-40B4-BE49-F238E27FC236}">
                <a16:creationId xmlns:a16="http://schemas.microsoft.com/office/drawing/2014/main" id="{2E098140-2A89-6344-902F-8F4F14CE1140}"/>
              </a:ext>
            </a:extLst>
          </p:cNvPr>
          <p:cNvSpPr>
            <a:spLocks noGrp="1"/>
          </p:cNvSpPr>
          <p:nvPr>
            <p:ph type="title"/>
          </p:nvPr>
        </p:nvSpPr>
        <p:spPr>
          <a:xfrm>
            <a:off x="457200" y="155448"/>
            <a:ext cx="8229600" cy="753272"/>
          </a:xfrm>
        </p:spPr>
        <p:txBody>
          <a:bodyPr>
            <a:noAutofit/>
          </a:bodyPr>
          <a:lstStyle/>
          <a:p>
            <a:r>
              <a:rPr lang="en-US" sz="3200" dirty="0"/>
              <a:t>Big Refactoring </a:t>
            </a:r>
            <a:br>
              <a:rPr lang="en-US" sz="3200" dirty="0"/>
            </a:br>
            <a:r>
              <a:rPr lang="en-US" sz="3200" i="1" dirty="0">
                <a:solidFill>
                  <a:schemeClr val="accent4">
                    <a:lumMod val="60000"/>
                    <a:lumOff val="40000"/>
                  </a:schemeClr>
                </a:solidFill>
              </a:rPr>
              <a:t>Tease apart inheritance </a:t>
            </a:r>
          </a:p>
        </p:txBody>
      </p:sp>
      <p:sp>
        <p:nvSpPr>
          <p:cNvPr id="2" name="Rectangle 1">
            <a:extLst>
              <a:ext uri="{FF2B5EF4-FFF2-40B4-BE49-F238E27FC236}">
                <a16:creationId xmlns:a16="http://schemas.microsoft.com/office/drawing/2014/main" id="{4AC92402-2FCC-5749-8582-6865FC2DAD8C}"/>
              </a:ext>
            </a:extLst>
          </p:cNvPr>
          <p:cNvSpPr/>
          <p:nvPr/>
        </p:nvSpPr>
        <p:spPr>
          <a:xfrm>
            <a:off x="755576" y="1424679"/>
            <a:ext cx="8064896" cy="923330"/>
          </a:xfrm>
          <a:prstGeom prst="rect">
            <a:avLst/>
          </a:prstGeom>
        </p:spPr>
        <p:txBody>
          <a:bodyPr wrap="square">
            <a:spAutoFit/>
          </a:bodyPr>
          <a:lstStyle/>
          <a:p>
            <a:r>
              <a:rPr lang="en-CA" dirty="0"/>
              <a:t>You have an inheritance hierarchy that is doing two jobs at once.</a:t>
            </a:r>
          </a:p>
          <a:p>
            <a:endParaRPr lang="en-CA" dirty="0"/>
          </a:p>
          <a:p>
            <a:r>
              <a:rPr lang="en-CA" i="1" dirty="0"/>
              <a:t> Create two hierarchies and use delegation to invoke one from the other.</a:t>
            </a:r>
            <a:endParaRPr lang="en-US" i="1" dirty="0"/>
          </a:p>
        </p:txBody>
      </p:sp>
    </p:spTree>
    <p:extLst>
      <p:ext uri="{BB962C8B-B14F-4D97-AF65-F5344CB8AC3E}">
        <p14:creationId xmlns:p14="http://schemas.microsoft.com/office/powerpoint/2010/main" val="13842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029B6-36DE-5B4A-8379-C2E3E4F05990}"/>
              </a:ext>
            </a:extLst>
          </p:cNvPr>
          <p:cNvPicPr>
            <a:picLocks noChangeAspect="1"/>
          </p:cNvPicPr>
          <p:nvPr/>
        </p:nvPicPr>
        <p:blipFill>
          <a:blip r:embed="rId2"/>
          <a:stretch>
            <a:fillRect/>
          </a:stretch>
        </p:blipFill>
        <p:spPr>
          <a:xfrm>
            <a:off x="2395227" y="1395873"/>
            <a:ext cx="4697053" cy="4913447"/>
          </a:xfrm>
          <a:prstGeom prst="rect">
            <a:avLst/>
          </a:prstGeom>
        </p:spPr>
      </p:pic>
      <p:sp>
        <p:nvSpPr>
          <p:cNvPr id="7" name="Rectangle 6">
            <a:extLst>
              <a:ext uri="{FF2B5EF4-FFF2-40B4-BE49-F238E27FC236}">
                <a16:creationId xmlns:a16="http://schemas.microsoft.com/office/drawing/2014/main" id="{9CA83677-3B56-F942-BE2B-5DA4DF5F79C9}"/>
              </a:ext>
            </a:extLst>
          </p:cNvPr>
          <p:cNvSpPr/>
          <p:nvPr/>
        </p:nvSpPr>
        <p:spPr>
          <a:xfrm>
            <a:off x="4764736" y="4360491"/>
            <a:ext cx="1969851" cy="1937206"/>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5" name="Title 1">
            <a:extLst>
              <a:ext uri="{FF2B5EF4-FFF2-40B4-BE49-F238E27FC236}">
                <a16:creationId xmlns:a16="http://schemas.microsoft.com/office/drawing/2014/main" id="{6B9F7355-DEC4-3A4D-86BC-CC74EAB2A4A2}"/>
              </a:ext>
            </a:extLst>
          </p:cNvPr>
          <p:cNvSpPr>
            <a:spLocks noGrp="1"/>
          </p:cNvSpPr>
          <p:nvPr>
            <p:ph type="title"/>
          </p:nvPr>
        </p:nvSpPr>
        <p:spPr>
          <a:xfrm>
            <a:off x="457200" y="155448"/>
            <a:ext cx="8229600" cy="753272"/>
          </a:xfrm>
        </p:spPr>
        <p:txBody>
          <a:bodyPr>
            <a:noAutofit/>
          </a:bodyPr>
          <a:lstStyle/>
          <a:p>
            <a:r>
              <a:rPr lang="en-US" sz="3200" dirty="0"/>
              <a:t>Big Refactoring </a:t>
            </a:r>
            <a:br>
              <a:rPr lang="en-US" sz="3200" dirty="0"/>
            </a:br>
            <a:r>
              <a:rPr lang="en-US" sz="3200" i="1" dirty="0">
                <a:solidFill>
                  <a:schemeClr val="accent4">
                    <a:lumMod val="60000"/>
                    <a:lumOff val="40000"/>
                  </a:schemeClr>
                </a:solidFill>
              </a:rPr>
              <a:t>Tease apart inheritance </a:t>
            </a:r>
          </a:p>
        </p:txBody>
      </p:sp>
    </p:spTree>
    <p:extLst>
      <p:ext uri="{BB962C8B-B14F-4D97-AF65-F5344CB8AC3E}">
        <p14:creationId xmlns:p14="http://schemas.microsoft.com/office/powerpoint/2010/main" val="359076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5029B6-36DE-5B4A-8379-C2E3E4F05990}"/>
              </a:ext>
            </a:extLst>
          </p:cNvPr>
          <p:cNvPicPr>
            <a:picLocks noChangeAspect="1"/>
          </p:cNvPicPr>
          <p:nvPr/>
        </p:nvPicPr>
        <p:blipFill>
          <a:blip r:embed="rId2"/>
          <a:stretch>
            <a:fillRect/>
          </a:stretch>
        </p:blipFill>
        <p:spPr>
          <a:xfrm>
            <a:off x="2395227" y="1395873"/>
            <a:ext cx="4697053" cy="4913447"/>
          </a:xfrm>
          <a:prstGeom prst="rect">
            <a:avLst/>
          </a:prstGeom>
        </p:spPr>
      </p:pic>
      <p:sp>
        <p:nvSpPr>
          <p:cNvPr id="5" name="Title 1">
            <a:extLst>
              <a:ext uri="{FF2B5EF4-FFF2-40B4-BE49-F238E27FC236}">
                <a16:creationId xmlns:a16="http://schemas.microsoft.com/office/drawing/2014/main" id="{7F4D5650-1180-0E4C-B1FF-94897B640471}"/>
              </a:ext>
            </a:extLst>
          </p:cNvPr>
          <p:cNvSpPr>
            <a:spLocks noGrp="1"/>
          </p:cNvSpPr>
          <p:nvPr>
            <p:ph type="title"/>
          </p:nvPr>
        </p:nvSpPr>
        <p:spPr>
          <a:xfrm>
            <a:off x="457200" y="155448"/>
            <a:ext cx="8229600" cy="753272"/>
          </a:xfrm>
        </p:spPr>
        <p:txBody>
          <a:bodyPr>
            <a:noAutofit/>
          </a:bodyPr>
          <a:lstStyle/>
          <a:p>
            <a:r>
              <a:rPr lang="en-US" sz="3200" dirty="0"/>
              <a:t>Big Refactoring </a:t>
            </a:r>
            <a:br>
              <a:rPr lang="en-US" sz="3200" dirty="0"/>
            </a:br>
            <a:r>
              <a:rPr lang="en-US" sz="3200" i="1" dirty="0">
                <a:solidFill>
                  <a:schemeClr val="accent4">
                    <a:lumMod val="60000"/>
                    <a:lumOff val="40000"/>
                  </a:schemeClr>
                </a:solidFill>
              </a:rPr>
              <a:t>Tease apart inheritance </a:t>
            </a:r>
          </a:p>
        </p:txBody>
      </p:sp>
    </p:spTree>
    <p:extLst>
      <p:ext uri="{BB962C8B-B14F-4D97-AF65-F5344CB8AC3E}">
        <p14:creationId xmlns:p14="http://schemas.microsoft.com/office/powerpoint/2010/main" val="369672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D55E78A-A958-C348-9E10-F7CC08E224DA}"/>
              </a:ext>
            </a:extLst>
          </p:cNvPr>
          <p:cNvSpPr>
            <a:spLocks noGrp="1"/>
          </p:cNvSpPr>
          <p:nvPr>
            <p:ph type="sldNum" sz="quarter" idx="12"/>
          </p:nvPr>
        </p:nvSpPr>
        <p:spPr/>
        <p:txBody>
          <a:bodyPr/>
          <a:lstStyle/>
          <a:p>
            <a:fld id="{96351D5D-82F9-914F-90AA-45AEB4E63546}" type="slidenum">
              <a:rPr lang="en-US" altLang="en-US"/>
              <a:pPr/>
              <a:t>5</a:t>
            </a:fld>
            <a:r>
              <a:rPr lang="en-US" altLang="en-US"/>
              <a:t> / 46</a:t>
            </a:r>
          </a:p>
        </p:txBody>
      </p:sp>
      <p:sp>
        <p:nvSpPr>
          <p:cNvPr id="143362" name="Rectangle 2">
            <a:extLst>
              <a:ext uri="{FF2B5EF4-FFF2-40B4-BE49-F238E27FC236}">
                <a16:creationId xmlns:a16="http://schemas.microsoft.com/office/drawing/2014/main" id="{FEDFD9DE-07C4-2D41-9D69-880D2C566D74}"/>
              </a:ext>
            </a:extLst>
          </p:cNvPr>
          <p:cNvSpPr>
            <a:spLocks noGrp="1"/>
          </p:cNvSpPr>
          <p:nvPr>
            <p:ph type="title" idx="4294967295"/>
          </p:nvPr>
        </p:nvSpPr>
        <p:spPr bwMode="auto">
          <a:xfrm>
            <a:off x="468313" y="217488"/>
            <a:ext cx="7772400" cy="690562"/>
          </a:xfrm>
        </p:spPr>
        <p:txBody>
          <a:bodyPr wrap="square" numCol="1" anchorCtr="0" compatLnSpc="1">
            <a:prstTxWarp prst="textNoShape">
              <a:avLst/>
            </a:prstTxWarp>
            <a:normAutofit fontScale="90000"/>
          </a:bodyPr>
          <a:lstStyle/>
          <a:p>
            <a:pPr>
              <a:defRPr/>
            </a:pPr>
            <a:r>
              <a:rPr lang="en-CA">
                <a:cs typeface="Tahoma" pitchFamily="34" charset="0"/>
              </a:rPr>
              <a:t>Refactoring</a:t>
            </a:r>
          </a:p>
        </p:txBody>
      </p:sp>
      <p:sp>
        <p:nvSpPr>
          <p:cNvPr id="16387" name="Rectangle 3">
            <a:extLst>
              <a:ext uri="{FF2B5EF4-FFF2-40B4-BE49-F238E27FC236}">
                <a16:creationId xmlns:a16="http://schemas.microsoft.com/office/drawing/2014/main" id="{ED27244C-5390-4748-A635-23795669A300}"/>
              </a:ext>
            </a:extLst>
          </p:cNvPr>
          <p:cNvSpPr>
            <a:spLocks noGrp="1"/>
          </p:cNvSpPr>
          <p:nvPr>
            <p:ph type="body" idx="4294967295"/>
          </p:nvPr>
        </p:nvSpPr>
        <p:spPr>
          <a:xfrm>
            <a:off x="457200" y="1196975"/>
            <a:ext cx="8229600" cy="5203825"/>
          </a:xfrm>
        </p:spPr>
        <p:txBody>
          <a:bodyPr/>
          <a:lstStyle/>
          <a:p>
            <a:r>
              <a:rPr lang="en-CA" altLang="en-US" sz="2800">
                <a:cs typeface="Tahoma" panose="020B0604030504040204" pitchFamily="34" charset="0"/>
              </a:rPr>
              <a:t>Book has a catalogue of:</a:t>
            </a:r>
          </a:p>
          <a:p>
            <a:pPr lvl="1"/>
            <a:r>
              <a:rPr lang="en-CA" altLang="en-US" sz="2400">
                <a:cs typeface="Tahoma" panose="020B0604030504040204" pitchFamily="34" charset="0"/>
              </a:rPr>
              <a:t>22 </a:t>
            </a:r>
            <a:r>
              <a:rPr lang="en-CA" altLang="en-US" sz="2400">
                <a:solidFill>
                  <a:srgbClr val="2D1DA3"/>
                </a:solidFill>
                <a:cs typeface="Tahoma" panose="020B0604030504040204" pitchFamily="34" charset="0"/>
              </a:rPr>
              <a:t>“bad smells in code”</a:t>
            </a:r>
            <a:r>
              <a:rPr lang="en-CA" altLang="en-US" sz="2400">
                <a:solidFill>
                  <a:schemeClr val="bg2"/>
                </a:solidFill>
                <a:cs typeface="Tahoma" panose="020B0604030504040204" pitchFamily="34" charset="0"/>
              </a:rPr>
              <a:t> </a:t>
            </a:r>
          </a:p>
          <a:p>
            <a:pPr lvl="2">
              <a:buFont typeface="Arial" panose="020B0604020202020204" pitchFamily="34" charset="0"/>
              <a:buNone/>
            </a:pPr>
            <a:r>
              <a:rPr lang="en-CA" altLang="en-US" sz="2000" i="1">
                <a:cs typeface="Tahoma" panose="020B0604030504040204" pitchFamily="34" charset="0"/>
              </a:rPr>
              <a:t>i.e.,</a:t>
            </a:r>
            <a:r>
              <a:rPr lang="en-CA" altLang="en-US" sz="2000">
                <a:cs typeface="Tahoma" panose="020B0604030504040204" pitchFamily="34" charset="0"/>
              </a:rPr>
              <a:t> things to look out for, “anti-patterns”</a:t>
            </a:r>
          </a:p>
          <a:p>
            <a:pPr lvl="2"/>
            <a:r>
              <a:rPr lang="en-CA" altLang="en-US" sz="2000" i="1">
                <a:solidFill>
                  <a:srgbClr val="FF0000"/>
                </a:solidFill>
                <a:latin typeface="Impact" panose="020B0806030902050204" pitchFamily="34" charset="0"/>
                <a:cs typeface="Tahoma" panose="020B0604030504040204" pitchFamily="34" charset="0"/>
              </a:rPr>
              <a:t>This font and colour indicates the name of a bad smell.</a:t>
            </a:r>
          </a:p>
          <a:p>
            <a:pPr lvl="1"/>
            <a:endParaRPr lang="en-CA" altLang="en-US" sz="2400">
              <a:cs typeface="Tahoma" panose="020B0604030504040204" pitchFamily="34" charset="0"/>
            </a:endParaRPr>
          </a:p>
          <a:p>
            <a:pPr lvl="1"/>
            <a:r>
              <a:rPr lang="en-CA" altLang="en-US" sz="2400">
                <a:cs typeface="Tahoma" panose="020B0604030504040204" pitchFamily="34" charset="0"/>
              </a:rPr>
              <a:t>72 </a:t>
            </a:r>
            <a:r>
              <a:rPr lang="en-CA" altLang="en-US" sz="2400">
                <a:solidFill>
                  <a:srgbClr val="2D1DA3"/>
                </a:solidFill>
                <a:cs typeface="Tahoma" panose="020B0604030504040204" pitchFamily="34" charset="0"/>
              </a:rPr>
              <a:t>“refactorings”</a:t>
            </a:r>
          </a:p>
          <a:p>
            <a:pPr lvl="2">
              <a:buFont typeface="Arial" panose="020B0604020202020204" pitchFamily="34" charset="0"/>
              <a:buNone/>
            </a:pPr>
            <a:r>
              <a:rPr lang="en-CA" altLang="en-US" sz="2000" i="1">
                <a:cs typeface="Tahoma" panose="020B0604030504040204" pitchFamily="34" charset="0"/>
              </a:rPr>
              <a:t>i.e.,</a:t>
            </a:r>
            <a:r>
              <a:rPr lang="en-CA" altLang="en-US" sz="2000">
                <a:cs typeface="Tahoma" panose="020B0604030504040204" pitchFamily="34" charset="0"/>
              </a:rPr>
              <a:t> what to do when you find them</a:t>
            </a:r>
          </a:p>
          <a:p>
            <a:pPr lvl="2"/>
            <a:r>
              <a:rPr lang="en-CA" altLang="en-US" sz="2000" i="1">
                <a:solidFill>
                  <a:srgbClr val="33CC33"/>
                </a:solidFill>
                <a:latin typeface="Comic Sans MS" panose="030F0902030302020204" pitchFamily="66" charset="0"/>
                <a:cs typeface="Tahoma" panose="020B0604030504040204" pitchFamily="34" charset="0"/>
              </a:rPr>
              <a:t>This font and colour indicates the name of a refactoring.</a:t>
            </a:r>
          </a:p>
          <a:p>
            <a:pPr lvl="1"/>
            <a:endParaRPr lang="en-CA" altLang="en-US" sz="2400" i="1">
              <a:cs typeface="Tahoma" panose="020B0604030504040204" pitchFamily="34" charset="0"/>
            </a:endParaRPr>
          </a:p>
          <a:p>
            <a:pPr lvl="1"/>
            <a:r>
              <a:rPr lang="en-CA" altLang="en-US" sz="2400">
                <a:cs typeface="Tahoma" panose="020B0604030504040204" pitchFamily="34" charset="0"/>
              </a:rPr>
              <a:t>We will look at some of the bad smells and what to do about them.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A9F418-8FE6-9444-A948-61E88235DD92}"/>
              </a:ext>
            </a:extLst>
          </p:cNvPr>
          <p:cNvPicPr>
            <a:picLocks noChangeAspect="1"/>
          </p:cNvPicPr>
          <p:nvPr/>
        </p:nvPicPr>
        <p:blipFill>
          <a:blip r:embed="rId2"/>
          <a:stretch>
            <a:fillRect/>
          </a:stretch>
        </p:blipFill>
        <p:spPr>
          <a:xfrm>
            <a:off x="109742" y="1959854"/>
            <a:ext cx="8921895" cy="3216477"/>
          </a:xfrm>
          <a:prstGeom prst="rect">
            <a:avLst/>
          </a:prstGeom>
        </p:spPr>
      </p:pic>
      <p:sp>
        <p:nvSpPr>
          <p:cNvPr id="3" name="Title 1">
            <a:extLst>
              <a:ext uri="{FF2B5EF4-FFF2-40B4-BE49-F238E27FC236}">
                <a16:creationId xmlns:a16="http://schemas.microsoft.com/office/drawing/2014/main" id="{89399745-2A30-E54C-8099-9D078DB814FD}"/>
              </a:ext>
            </a:extLst>
          </p:cNvPr>
          <p:cNvSpPr>
            <a:spLocks noGrp="1"/>
          </p:cNvSpPr>
          <p:nvPr>
            <p:ph type="title"/>
          </p:nvPr>
        </p:nvSpPr>
        <p:spPr>
          <a:xfrm>
            <a:off x="457200" y="155448"/>
            <a:ext cx="8229600" cy="753272"/>
          </a:xfrm>
        </p:spPr>
        <p:txBody>
          <a:bodyPr>
            <a:noAutofit/>
          </a:bodyPr>
          <a:lstStyle/>
          <a:p>
            <a:r>
              <a:rPr lang="en-US" sz="3200" dirty="0"/>
              <a:t>Big Refactoring </a:t>
            </a:r>
            <a:br>
              <a:rPr lang="en-US" sz="3200" dirty="0"/>
            </a:br>
            <a:r>
              <a:rPr lang="en-US" sz="3200" i="1" dirty="0">
                <a:solidFill>
                  <a:schemeClr val="accent4">
                    <a:lumMod val="60000"/>
                    <a:lumOff val="40000"/>
                  </a:schemeClr>
                </a:solidFill>
              </a:rPr>
              <a:t>Tease apart inheritance </a:t>
            </a:r>
          </a:p>
        </p:txBody>
      </p:sp>
    </p:spTree>
    <p:extLst>
      <p:ext uri="{BB962C8B-B14F-4D97-AF65-F5344CB8AC3E}">
        <p14:creationId xmlns:p14="http://schemas.microsoft.com/office/powerpoint/2010/main" val="900292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CF6AC6-72BE-154E-B692-A8E0A42D1D62}"/>
              </a:ext>
            </a:extLst>
          </p:cNvPr>
          <p:cNvSpPr>
            <a:spLocks noGrp="1"/>
          </p:cNvSpPr>
          <p:nvPr>
            <p:ph idx="1"/>
          </p:nvPr>
        </p:nvSpPr>
        <p:spPr/>
        <p:txBody>
          <a:bodyPr/>
          <a:lstStyle/>
          <a:p>
            <a:r>
              <a:rPr lang="en-CA" dirty="0"/>
              <a:t>You have a class that is doing too much work, at least in part through many conditional statements.</a:t>
            </a:r>
          </a:p>
          <a:p>
            <a:pPr marL="342900" lvl="1" indent="0">
              <a:buNone/>
            </a:pPr>
            <a:endParaRPr lang="en-CA" dirty="0"/>
          </a:p>
          <a:p>
            <a:pPr marL="342900" lvl="1" indent="0">
              <a:buNone/>
            </a:pPr>
            <a:endParaRPr lang="en-CA" i="1" dirty="0"/>
          </a:p>
          <a:p>
            <a:pPr marL="342900" lvl="1" indent="0">
              <a:buNone/>
            </a:pPr>
            <a:r>
              <a:rPr lang="en-CA" i="1" dirty="0"/>
              <a:t>Create a hierarchy of classes in which each subclass represents a special case</a:t>
            </a:r>
            <a:endParaRPr lang="en-US" i="1" dirty="0"/>
          </a:p>
        </p:txBody>
      </p:sp>
      <p:sp>
        <p:nvSpPr>
          <p:cNvPr id="6" name="Title 1">
            <a:extLst>
              <a:ext uri="{FF2B5EF4-FFF2-40B4-BE49-F238E27FC236}">
                <a16:creationId xmlns:a16="http://schemas.microsoft.com/office/drawing/2014/main" id="{9891B593-5001-FA43-A6E2-4142CECCF4C1}"/>
              </a:ext>
            </a:extLst>
          </p:cNvPr>
          <p:cNvSpPr txBox="1">
            <a:spLocks/>
          </p:cNvSpPr>
          <p:nvPr/>
        </p:nvSpPr>
        <p:spPr>
          <a:xfrm>
            <a:off x="457200" y="155448"/>
            <a:ext cx="8229600" cy="753272"/>
          </a:xfrm>
          <a:prstGeom prst="rect">
            <a:avLst/>
          </a:prstGeom>
        </p:spPr>
        <p:txBody>
          <a:bodyPr vert="horz" lIns="91418" tIns="45710" rIns="45710" bIns="45710" rtlCol="0" anchor="ctr">
            <a:no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a:lstStyle>
          <a:p>
            <a:r>
              <a:rPr lang="en-US" sz="3200" dirty="0"/>
              <a:t>Big Refactoring </a:t>
            </a:r>
            <a:br>
              <a:rPr lang="en-US" sz="3200" dirty="0"/>
            </a:br>
            <a:r>
              <a:rPr lang="en-US" sz="3200" i="1" dirty="0">
                <a:solidFill>
                  <a:schemeClr val="accent4">
                    <a:lumMod val="60000"/>
                    <a:lumOff val="40000"/>
                  </a:schemeClr>
                </a:solidFill>
              </a:rPr>
              <a:t>Extract Hierarchy  </a:t>
            </a:r>
          </a:p>
        </p:txBody>
      </p:sp>
    </p:spTree>
    <p:extLst>
      <p:ext uri="{BB962C8B-B14F-4D97-AF65-F5344CB8AC3E}">
        <p14:creationId xmlns:p14="http://schemas.microsoft.com/office/powerpoint/2010/main" val="4128955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B65E4D-7445-9748-AEEF-4175960C03DD}"/>
              </a:ext>
            </a:extLst>
          </p:cNvPr>
          <p:cNvPicPr>
            <a:picLocks noChangeAspect="1"/>
          </p:cNvPicPr>
          <p:nvPr/>
        </p:nvPicPr>
        <p:blipFill>
          <a:blip r:embed="rId2"/>
          <a:stretch>
            <a:fillRect/>
          </a:stretch>
        </p:blipFill>
        <p:spPr>
          <a:xfrm>
            <a:off x="1923549" y="1525859"/>
            <a:ext cx="5296903" cy="5143500"/>
          </a:xfrm>
          <a:prstGeom prst="rect">
            <a:avLst/>
          </a:prstGeom>
        </p:spPr>
      </p:pic>
      <p:sp>
        <p:nvSpPr>
          <p:cNvPr id="5" name="Rectangle 4">
            <a:extLst>
              <a:ext uri="{FF2B5EF4-FFF2-40B4-BE49-F238E27FC236}">
                <a16:creationId xmlns:a16="http://schemas.microsoft.com/office/drawing/2014/main" id="{9CB208BD-2D54-CB44-8CE9-8A5F0DEC0F10}"/>
              </a:ext>
            </a:extLst>
          </p:cNvPr>
          <p:cNvSpPr/>
          <p:nvPr/>
        </p:nvSpPr>
        <p:spPr>
          <a:xfrm>
            <a:off x="1693355" y="2653052"/>
            <a:ext cx="5896940" cy="4016308"/>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6" name="Title 1">
            <a:extLst>
              <a:ext uri="{FF2B5EF4-FFF2-40B4-BE49-F238E27FC236}">
                <a16:creationId xmlns:a16="http://schemas.microsoft.com/office/drawing/2014/main" id="{FE4CC205-4F9F-104A-AD9B-D7546E4FE44A}"/>
              </a:ext>
            </a:extLst>
          </p:cNvPr>
          <p:cNvSpPr txBox="1">
            <a:spLocks/>
          </p:cNvSpPr>
          <p:nvPr/>
        </p:nvSpPr>
        <p:spPr>
          <a:xfrm>
            <a:off x="457200" y="155448"/>
            <a:ext cx="8229600" cy="753272"/>
          </a:xfrm>
          <a:prstGeom prst="rect">
            <a:avLst/>
          </a:prstGeom>
        </p:spPr>
        <p:txBody>
          <a:bodyPr vert="horz" lIns="91418" tIns="45710" rIns="45710" bIns="45710" rtlCol="0" anchor="ctr">
            <a:no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a:lstStyle>
          <a:p>
            <a:r>
              <a:rPr lang="en-US" sz="3200" dirty="0"/>
              <a:t>Big Refactoring </a:t>
            </a:r>
            <a:br>
              <a:rPr lang="en-US" sz="3200" dirty="0"/>
            </a:br>
            <a:r>
              <a:rPr lang="en-US" sz="3200" i="1" dirty="0">
                <a:solidFill>
                  <a:schemeClr val="accent4">
                    <a:lumMod val="60000"/>
                    <a:lumOff val="40000"/>
                  </a:schemeClr>
                </a:solidFill>
              </a:rPr>
              <a:t>Extract Hierarchy  </a:t>
            </a:r>
          </a:p>
        </p:txBody>
      </p:sp>
    </p:spTree>
    <p:extLst>
      <p:ext uri="{BB962C8B-B14F-4D97-AF65-F5344CB8AC3E}">
        <p14:creationId xmlns:p14="http://schemas.microsoft.com/office/powerpoint/2010/main" val="4202065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B65E4D-7445-9748-AEEF-4175960C03DD}"/>
              </a:ext>
            </a:extLst>
          </p:cNvPr>
          <p:cNvPicPr>
            <a:picLocks noChangeAspect="1"/>
          </p:cNvPicPr>
          <p:nvPr/>
        </p:nvPicPr>
        <p:blipFill>
          <a:blip r:embed="rId2"/>
          <a:stretch>
            <a:fillRect/>
          </a:stretch>
        </p:blipFill>
        <p:spPr>
          <a:xfrm>
            <a:off x="1923549" y="1525859"/>
            <a:ext cx="5296903" cy="5143500"/>
          </a:xfrm>
          <a:prstGeom prst="rect">
            <a:avLst/>
          </a:prstGeom>
        </p:spPr>
      </p:pic>
      <p:sp>
        <p:nvSpPr>
          <p:cNvPr id="6" name="Title 1">
            <a:extLst>
              <a:ext uri="{FF2B5EF4-FFF2-40B4-BE49-F238E27FC236}">
                <a16:creationId xmlns:a16="http://schemas.microsoft.com/office/drawing/2014/main" id="{7B66D3B5-EF30-7343-A3B5-0378B9E53FD3}"/>
              </a:ext>
            </a:extLst>
          </p:cNvPr>
          <p:cNvSpPr txBox="1">
            <a:spLocks/>
          </p:cNvSpPr>
          <p:nvPr/>
        </p:nvSpPr>
        <p:spPr>
          <a:xfrm>
            <a:off x="457200" y="155448"/>
            <a:ext cx="8229600" cy="753272"/>
          </a:xfrm>
          <a:prstGeom prst="rect">
            <a:avLst/>
          </a:prstGeom>
        </p:spPr>
        <p:txBody>
          <a:bodyPr vert="horz" lIns="91418" tIns="45710" rIns="45710" bIns="45710" rtlCol="0" anchor="ctr">
            <a:no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a:lstStyle>
          <a:p>
            <a:r>
              <a:rPr lang="en-US" sz="3200" dirty="0"/>
              <a:t>Big Refactoring </a:t>
            </a:r>
            <a:br>
              <a:rPr lang="en-US" sz="3200" dirty="0"/>
            </a:br>
            <a:r>
              <a:rPr lang="en-US" sz="3200" i="1" dirty="0">
                <a:solidFill>
                  <a:schemeClr val="accent4">
                    <a:lumMod val="60000"/>
                    <a:lumOff val="40000"/>
                  </a:schemeClr>
                </a:solidFill>
              </a:rPr>
              <a:t>Extract Hierarchy  </a:t>
            </a:r>
          </a:p>
        </p:txBody>
      </p:sp>
    </p:spTree>
    <p:extLst>
      <p:ext uri="{BB962C8B-B14F-4D97-AF65-F5344CB8AC3E}">
        <p14:creationId xmlns:p14="http://schemas.microsoft.com/office/powerpoint/2010/main" val="114018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70477-D79C-4C4B-8523-FD0104559364}"/>
              </a:ext>
            </a:extLst>
          </p:cNvPr>
          <p:cNvSpPr>
            <a:spLocks noGrp="1"/>
          </p:cNvSpPr>
          <p:nvPr>
            <p:ph idx="1"/>
          </p:nvPr>
        </p:nvSpPr>
        <p:spPr>
          <a:xfrm>
            <a:off x="457200" y="1774825"/>
            <a:ext cx="8229600" cy="3238351"/>
          </a:xfrm>
        </p:spPr>
        <p:txBody>
          <a:bodyPr/>
          <a:lstStyle/>
          <a:p>
            <a:r>
              <a:rPr lang="en-CA" dirty="0"/>
              <a:t>You have code written in a procedural style. </a:t>
            </a:r>
          </a:p>
          <a:p>
            <a:endParaRPr lang="en-CA" dirty="0"/>
          </a:p>
          <a:p>
            <a:pPr marL="0" indent="0">
              <a:buNone/>
            </a:pPr>
            <a:r>
              <a:rPr lang="en-CA" i="1" dirty="0"/>
              <a:t>Turn the data records into objects, break up the behavior, and move the behavior to the objects.</a:t>
            </a:r>
            <a:endParaRPr lang="en-US" i="1" dirty="0"/>
          </a:p>
        </p:txBody>
      </p:sp>
      <p:sp>
        <p:nvSpPr>
          <p:cNvPr id="4" name="Title 1">
            <a:extLst>
              <a:ext uri="{FF2B5EF4-FFF2-40B4-BE49-F238E27FC236}">
                <a16:creationId xmlns:a16="http://schemas.microsoft.com/office/drawing/2014/main" id="{37FA571E-0395-3C4B-ACAD-924F412FA43B}"/>
              </a:ext>
            </a:extLst>
          </p:cNvPr>
          <p:cNvSpPr txBox="1">
            <a:spLocks/>
          </p:cNvSpPr>
          <p:nvPr/>
        </p:nvSpPr>
        <p:spPr>
          <a:xfrm>
            <a:off x="457200" y="155448"/>
            <a:ext cx="8229600" cy="753272"/>
          </a:xfrm>
          <a:prstGeom prst="rect">
            <a:avLst/>
          </a:prstGeom>
        </p:spPr>
        <p:txBody>
          <a:bodyPr vert="horz" lIns="91418" tIns="45710" rIns="45710" bIns="45710" rtlCol="0" anchor="ctr">
            <a:no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a:lstStyle>
          <a:p>
            <a:r>
              <a:rPr lang="en-US" sz="3200" dirty="0"/>
              <a:t>Big Refactoring </a:t>
            </a:r>
            <a:br>
              <a:rPr lang="en-US" sz="3200" dirty="0"/>
            </a:br>
            <a:r>
              <a:rPr lang="en-US" sz="3200" i="1" dirty="0">
                <a:solidFill>
                  <a:schemeClr val="accent4">
                    <a:lumMod val="60000"/>
                    <a:lumOff val="40000"/>
                  </a:schemeClr>
                </a:solidFill>
              </a:rPr>
              <a:t>Convert Procedural Design to Objects  </a:t>
            </a:r>
          </a:p>
        </p:txBody>
      </p:sp>
    </p:spTree>
    <p:extLst>
      <p:ext uri="{BB962C8B-B14F-4D97-AF65-F5344CB8AC3E}">
        <p14:creationId xmlns:p14="http://schemas.microsoft.com/office/powerpoint/2010/main" val="1109178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CC7AD-4E7B-B540-925A-65F156054726}"/>
              </a:ext>
            </a:extLst>
          </p:cNvPr>
          <p:cNvPicPr>
            <a:picLocks noChangeAspect="1"/>
          </p:cNvPicPr>
          <p:nvPr/>
        </p:nvPicPr>
        <p:blipFill>
          <a:blip r:embed="rId2"/>
          <a:stretch>
            <a:fillRect/>
          </a:stretch>
        </p:blipFill>
        <p:spPr>
          <a:xfrm>
            <a:off x="940503" y="1638986"/>
            <a:ext cx="7262995" cy="3580028"/>
          </a:xfrm>
          <a:prstGeom prst="rect">
            <a:avLst/>
          </a:prstGeom>
        </p:spPr>
      </p:pic>
      <p:sp>
        <p:nvSpPr>
          <p:cNvPr id="5" name="Title 1">
            <a:extLst>
              <a:ext uri="{FF2B5EF4-FFF2-40B4-BE49-F238E27FC236}">
                <a16:creationId xmlns:a16="http://schemas.microsoft.com/office/drawing/2014/main" id="{E7DF6905-7BFD-0649-950E-4BEFF688BC2D}"/>
              </a:ext>
            </a:extLst>
          </p:cNvPr>
          <p:cNvSpPr txBox="1">
            <a:spLocks/>
          </p:cNvSpPr>
          <p:nvPr/>
        </p:nvSpPr>
        <p:spPr>
          <a:xfrm>
            <a:off x="457200" y="155448"/>
            <a:ext cx="8229600" cy="753272"/>
          </a:xfrm>
          <a:prstGeom prst="rect">
            <a:avLst/>
          </a:prstGeom>
        </p:spPr>
        <p:txBody>
          <a:bodyPr vert="horz" lIns="91418" tIns="45710" rIns="45710" bIns="45710" rtlCol="0" anchor="ctr">
            <a:no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a:lstStyle>
          <a:p>
            <a:r>
              <a:rPr lang="en-US" sz="3200" dirty="0"/>
              <a:t>Big Refactoring </a:t>
            </a:r>
            <a:br>
              <a:rPr lang="en-US" sz="3200" dirty="0"/>
            </a:br>
            <a:r>
              <a:rPr lang="en-US" sz="3200" i="1" dirty="0">
                <a:solidFill>
                  <a:schemeClr val="accent4">
                    <a:lumMod val="60000"/>
                    <a:lumOff val="40000"/>
                  </a:schemeClr>
                </a:solidFill>
              </a:rPr>
              <a:t>Convert Procedural Design to Objects  </a:t>
            </a:r>
          </a:p>
        </p:txBody>
      </p:sp>
    </p:spTree>
    <p:extLst>
      <p:ext uri="{BB962C8B-B14F-4D97-AF65-F5344CB8AC3E}">
        <p14:creationId xmlns:p14="http://schemas.microsoft.com/office/powerpoint/2010/main" val="681907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95DC75-770A-F74C-A28E-26DFE51BDF38}"/>
              </a:ext>
            </a:extLst>
          </p:cNvPr>
          <p:cNvPicPr>
            <a:picLocks noChangeAspect="1"/>
          </p:cNvPicPr>
          <p:nvPr/>
        </p:nvPicPr>
        <p:blipFill>
          <a:blip r:embed="rId2"/>
          <a:stretch>
            <a:fillRect/>
          </a:stretch>
        </p:blipFill>
        <p:spPr>
          <a:xfrm>
            <a:off x="1851555" y="2571246"/>
            <a:ext cx="6147014" cy="2170328"/>
          </a:xfrm>
          <a:prstGeom prst="rect">
            <a:avLst/>
          </a:prstGeom>
        </p:spPr>
      </p:pic>
      <p:sp>
        <p:nvSpPr>
          <p:cNvPr id="5" name="Title 1">
            <a:extLst>
              <a:ext uri="{FF2B5EF4-FFF2-40B4-BE49-F238E27FC236}">
                <a16:creationId xmlns:a16="http://schemas.microsoft.com/office/drawing/2014/main" id="{48F2FBEE-304B-FF4A-B215-3F1F5B51A8DA}"/>
              </a:ext>
            </a:extLst>
          </p:cNvPr>
          <p:cNvSpPr txBox="1">
            <a:spLocks/>
          </p:cNvSpPr>
          <p:nvPr/>
        </p:nvSpPr>
        <p:spPr>
          <a:xfrm>
            <a:off x="457200" y="155448"/>
            <a:ext cx="8229600" cy="753272"/>
          </a:xfrm>
          <a:prstGeom prst="rect">
            <a:avLst/>
          </a:prstGeom>
        </p:spPr>
        <p:txBody>
          <a:bodyPr vert="horz" lIns="91418" tIns="45710" rIns="45710" bIns="45710" rtlCol="0" anchor="ctr">
            <a:no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a:lstStyle>
          <a:p>
            <a:r>
              <a:rPr lang="en-US" sz="3200" dirty="0"/>
              <a:t>Big Refactoring </a:t>
            </a:r>
            <a:br>
              <a:rPr lang="en-US" sz="3200" dirty="0"/>
            </a:br>
            <a:r>
              <a:rPr lang="en-US" sz="3200" i="1" dirty="0">
                <a:solidFill>
                  <a:schemeClr val="accent4">
                    <a:lumMod val="60000"/>
                    <a:lumOff val="40000"/>
                  </a:schemeClr>
                </a:solidFill>
              </a:rPr>
              <a:t>Convert Procedural Design to Objects  </a:t>
            </a:r>
          </a:p>
        </p:txBody>
      </p:sp>
    </p:spTree>
    <p:extLst>
      <p:ext uri="{BB962C8B-B14F-4D97-AF65-F5344CB8AC3E}">
        <p14:creationId xmlns:p14="http://schemas.microsoft.com/office/powerpoint/2010/main" val="2217630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88AA310-1E86-7E47-ADB2-F172F35865A3}"/>
              </a:ext>
            </a:extLst>
          </p:cNvPr>
          <p:cNvSpPr>
            <a:spLocks noGrp="1"/>
          </p:cNvSpPr>
          <p:nvPr>
            <p:ph type="sldNum" sz="quarter" idx="12"/>
          </p:nvPr>
        </p:nvSpPr>
        <p:spPr/>
        <p:txBody>
          <a:bodyPr/>
          <a:lstStyle/>
          <a:p>
            <a:fld id="{70BF0962-5FE0-674D-8E29-6A418BAD1703}" type="slidenum">
              <a:rPr lang="en-US" altLang="en-US"/>
              <a:pPr/>
              <a:t>57</a:t>
            </a:fld>
            <a:r>
              <a:rPr lang="en-US" altLang="en-US"/>
              <a:t> / 46</a:t>
            </a:r>
          </a:p>
        </p:txBody>
      </p:sp>
      <p:sp>
        <p:nvSpPr>
          <p:cNvPr id="2" name="Title 1">
            <a:extLst>
              <a:ext uri="{FF2B5EF4-FFF2-40B4-BE49-F238E27FC236}">
                <a16:creationId xmlns:a16="http://schemas.microsoft.com/office/drawing/2014/main" id="{33D0D0EA-2639-1548-AA91-DF35CAF11139}"/>
              </a:ext>
            </a:extLst>
          </p:cNvPr>
          <p:cNvSpPr>
            <a:spLocks noGrp="1"/>
          </p:cNvSpPr>
          <p:nvPr>
            <p:ph type="title" idx="4294967295"/>
          </p:nvPr>
        </p:nvSpPr>
        <p:spPr>
          <a:xfrm>
            <a:off x="457200" y="152400"/>
            <a:ext cx="8229600" cy="755650"/>
          </a:xfrm>
        </p:spPr>
        <p:txBody>
          <a:bodyPr wrap="square" lIns="45720" rIns="45720" numCol="1" anchorCtr="0" compatLnSpc="1">
            <a:prstTxWarp prst="textNoShape">
              <a:avLst/>
            </a:prstTxWarp>
            <a:normAutofit fontScale="90000"/>
          </a:bodyPr>
          <a:lstStyle/>
          <a:p>
            <a:pPr>
              <a:defRPr/>
            </a:pPr>
            <a:r>
              <a:rPr lang="en-CA" sz="3200">
                <a:cs typeface="Tahoma" pitchFamily="34" charset="0"/>
              </a:rPr>
              <a:t>Why Are Developers Reluctant To Refactor Code?</a:t>
            </a:r>
          </a:p>
        </p:txBody>
      </p:sp>
      <p:sp>
        <p:nvSpPr>
          <p:cNvPr id="56323" name="Content Placeholder 2">
            <a:extLst>
              <a:ext uri="{FF2B5EF4-FFF2-40B4-BE49-F238E27FC236}">
                <a16:creationId xmlns:a16="http://schemas.microsoft.com/office/drawing/2014/main" id="{5318EAA8-AF5A-F740-B0A2-D1E0C376334A}"/>
              </a:ext>
            </a:extLst>
          </p:cNvPr>
          <p:cNvSpPr>
            <a:spLocks noGrp="1"/>
          </p:cNvSpPr>
          <p:nvPr>
            <p:ph idx="4294967295"/>
          </p:nvPr>
        </p:nvSpPr>
        <p:spPr>
          <a:xfrm>
            <a:off x="457200" y="1196975"/>
            <a:ext cx="8686800" cy="5203825"/>
          </a:xfrm>
        </p:spPr>
        <p:txBody>
          <a:bodyPr/>
          <a:lstStyle/>
          <a:p>
            <a:pPr marL="722313" lvl="1" indent="-273050"/>
            <a:endParaRPr lang="en-CA" altLang="en-US">
              <a:cs typeface="Tahoma" panose="020B0604030504040204" pitchFamily="34" charset="0"/>
            </a:endParaRPr>
          </a:p>
          <a:p>
            <a:pPr marL="342900" indent="-342900"/>
            <a:r>
              <a:rPr lang="en-CA" altLang="en-US" sz="3100">
                <a:cs typeface="Tahoma" panose="020B0604030504040204" pitchFamily="34" charset="0"/>
              </a:rPr>
              <a:t>Even after buying into the advantages of refactoring, you might not do it !!!!</a:t>
            </a:r>
            <a:endParaRPr lang="en-CA" altLang="en-US">
              <a:cs typeface="Tahoma" panose="020B0604030504040204" pitchFamily="34" charset="0"/>
            </a:endParaRPr>
          </a:p>
          <a:p>
            <a:pPr marL="722313" lvl="1" indent="-273050"/>
            <a:r>
              <a:rPr lang="en-CA" altLang="en-US">
                <a:cs typeface="Tahoma" panose="020B0604030504040204" pitchFamily="34" charset="0"/>
              </a:rPr>
              <a:t>You might not understand how to refactor</a:t>
            </a:r>
          </a:p>
          <a:p>
            <a:pPr marL="722313" lvl="1" indent="-273050"/>
            <a:r>
              <a:rPr lang="en-CA" altLang="en-US">
                <a:cs typeface="Tahoma" panose="020B0604030504040204" pitchFamily="34" charset="0"/>
              </a:rPr>
              <a:t>If the benefits are long term, why exert the effort now?</a:t>
            </a:r>
          </a:p>
          <a:p>
            <a:pPr marL="722313" lvl="1" indent="-273050"/>
            <a:r>
              <a:rPr lang="en-CA" altLang="en-US">
                <a:cs typeface="Tahoma" panose="020B0604030504040204" pitchFamily="34" charset="0"/>
              </a:rPr>
              <a:t>Refactoring code is an overhead activity</a:t>
            </a:r>
          </a:p>
          <a:p>
            <a:pPr marL="1143000" lvl="2" indent="-228600"/>
            <a:r>
              <a:rPr lang="en-CA" altLang="en-US" i="1">
                <a:cs typeface="Tahoma" panose="020B0604030504040204" pitchFamily="34" charset="0"/>
              </a:rPr>
              <a:t>“Refactoring is an overhead activity, I’m paid to write new, revenue-generating features”</a:t>
            </a:r>
            <a:endParaRPr lang="en-CA" altLang="en-US">
              <a:cs typeface="Tahoma" panose="020B0604030504040204" pitchFamily="34" charset="0"/>
            </a:endParaRPr>
          </a:p>
          <a:p>
            <a:pPr marL="722313" lvl="1" indent="-273050"/>
            <a:r>
              <a:rPr lang="en-CA" altLang="en-US">
                <a:cs typeface="Tahoma" panose="020B0604030504040204" pitchFamily="34" charset="0"/>
              </a:rPr>
              <a:t>Refactoring might break existing programs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7" dur="500"/>
                                        <p:tgtEl>
                                          <p:spTgt spid="5632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10" dur="500"/>
                                        <p:tgtEl>
                                          <p:spTgt spid="5632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13" dur="500"/>
                                        <p:tgtEl>
                                          <p:spTgt spid="5632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6323">
                                            <p:txEl>
                                              <p:pRg st="5" end="5"/>
                                            </p:txEl>
                                          </p:spTgt>
                                        </p:tgtEl>
                                        <p:attrNameLst>
                                          <p:attrName>style.visibility</p:attrName>
                                        </p:attrNameLst>
                                      </p:cBhvr>
                                      <p:to>
                                        <p:strVal val="visible"/>
                                      </p:to>
                                    </p:set>
                                    <p:animEffect transition="in" filter="blinds(horizontal)">
                                      <p:cBhvr>
                                        <p:cTn id="16" dur="500"/>
                                        <p:tgtEl>
                                          <p:spTgt spid="5632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6323">
                                            <p:txEl>
                                              <p:pRg st="6" end="6"/>
                                            </p:txEl>
                                          </p:spTgt>
                                        </p:tgtEl>
                                        <p:attrNameLst>
                                          <p:attrName>style.visibility</p:attrName>
                                        </p:attrNameLst>
                                      </p:cBhvr>
                                      <p:to>
                                        <p:strVal val="visible"/>
                                      </p:to>
                                    </p:set>
                                    <p:animEffect transition="in" filter="blinds(horizontal)">
                                      <p:cBhvr>
                                        <p:cTn id="19" dur="500"/>
                                        <p:tgtEl>
                                          <p:spTgt spid="563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37AF37A-F6DC-A449-BEFB-6202E1AE825F}"/>
              </a:ext>
            </a:extLst>
          </p:cNvPr>
          <p:cNvSpPr>
            <a:spLocks noGrp="1"/>
          </p:cNvSpPr>
          <p:nvPr>
            <p:ph type="sldNum" sz="quarter" idx="12"/>
          </p:nvPr>
        </p:nvSpPr>
        <p:spPr/>
        <p:txBody>
          <a:bodyPr/>
          <a:lstStyle/>
          <a:p>
            <a:fld id="{FC91337E-4DB6-8C47-A7C7-AC8F60087774}" type="slidenum">
              <a:rPr lang="en-US" altLang="en-US"/>
              <a:pPr/>
              <a:t>58</a:t>
            </a:fld>
            <a:r>
              <a:rPr lang="en-US" altLang="en-US"/>
              <a:t> / 46</a:t>
            </a:r>
          </a:p>
        </p:txBody>
      </p:sp>
      <p:sp>
        <p:nvSpPr>
          <p:cNvPr id="57346" name="Content Placeholder 2">
            <a:extLst>
              <a:ext uri="{FF2B5EF4-FFF2-40B4-BE49-F238E27FC236}">
                <a16:creationId xmlns:a16="http://schemas.microsoft.com/office/drawing/2014/main" id="{47166520-C0DB-DB47-892B-C8B56DFE96D3}"/>
              </a:ext>
            </a:extLst>
          </p:cNvPr>
          <p:cNvSpPr>
            <a:spLocks noGrp="1"/>
          </p:cNvSpPr>
          <p:nvPr>
            <p:ph idx="4294967295"/>
          </p:nvPr>
        </p:nvSpPr>
        <p:spPr>
          <a:xfrm>
            <a:off x="250825" y="1484313"/>
            <a:ext cx="8604250" cy="4525962"/>
          </a:xfrm>
        </p:spPr>
        <p:txBody>
          <a:bodyPr/>
          <a:lstStyle/>
          <a:p>
            <a:pPr marL="419100" indent="-382588"/>
            <a:r>
              <a:rPr lang="en-CA" altLang="en-US" sz="2800">
                <a:cs typeface="Tahoma" panose="020B0604030504040204" pitchFamily="34" charset="0"/>
              </a:rPr>
              <a:t>Tools and technologies are available to allow refactoring to be done quickly and relatively painlessly</a:t>
            </a:r>
          </a:p>
          <a:p>
            <a:pPr marL="419100" indent="-382588"/>
            <a:endParaRPr lang="en-CA" altLang="en-US" sz="2800">
              <a:cs typeface="Tahoma" panose="020B0604030504040204" pitchFamily="34" charset="0"/>
            </a:endParaRPr>
          </a:p>
          <a:p>
            <a:pPr marL="419100" indent="-382588"/>
            <a:r>
              <a:rPr lang="en-CA" altLang="en-US" sz="2800">
                <a:cs typeface="Tahoma" panose="020B0604030504040204" pitchFamily="34" charset="0"/>
              </a:rPr>
              <a:t>Experienced Object-Oriented programmers suggest that overhead is compensated by time saved later on</a:t>
            </a:r>
          </a:p>
          <a:p>
            <a:pPr marL="419100" indent="-382588"/>
            <a:endParaRPr lang="en-CA" altLang="en-US" sz="2800">
              <a:cs typeface="Tahoma" panose="020B0604030504040204" pitchFamily="34" charset="0"/>
            </a:endParaRPr>
          </a:p>
          <a:p>
            <a:pPr marL="419100" indent="-382588"/>
            <a:r>
              <a:rPr lang="en-CA" altLang="en-US" sz="2800">
                <a:cs typeface="Tahoma" panose="020B0604030504040204" pitchFamily="34" charset="0"/>
              </a:rPr>
              <a:t>Might seem awkward at first, but starts feeling like an essential once you incorporate it into the cycle</a:t>
            </a:r>
          </a:p>
        </p:txBody>
      </p:sp>
      <p:sp>
        <p:nvSpPr>
          <p:cNvPr id="57348" name="Title 1">
            <a:extLst>
              <a:ext uri="{FF2B5EF4-FFF2-40B4-BE49-F238E27FC236}">
                <a16:creationId xmlns:a16="http://schemas.microsoft.com/office/drawing/2014/main" id="{83549CDB-4A9F-7C4F-954E-CCBE37983AAE}"/>
              </a:ext>
            </a:extLst>
          </p:cNvPr>
          <p:cNvSpPr>
            <a:spLocks/>
          </p:cNvSpPr>
          <p:nvPr/>
        </p:nvSpPr>
        <p:spPr bwMode="auto">
          <a:xfrm>
            <a:off x="0" y="152400"/>
            <a:ext cx="9144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45710" rIns="45720" bIns="4571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CA" altLang="en-US" sz="3600" b="1">
                <a:solidFill>
                  <a:srgbClr val="FFC800"/>
                </a:solidFill>
                <a:latin typeface="Corbel" panose="020B0503020204020204" pitchFamily="34" charset="0"/>
                <a:cs typeface="Tahoma" panose="020B0604030504040204" pitchFamily="34" charset="0"/>
              </a:rPr>
              <a:t>Reducing the overhead of Refactoring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7B17D86-305A-9A4E-90AE-A07FB14008A6}"/>
              </a:ext>
            </a:extLst>
          </p:cNvPr>
          <p:cNvSpPr>
            <a:spLocks noGrp="1"/>
          </p:cNvSpPr>
          <p:nvPr>
            <p:ph type="sldNum" sz="quarter" idx="12"/>
          </p:nvPr>
        </p:nvSpPr>
        <p:spPr/>
        <p:txBody>
          <a:bodyPr/>
          <a:lstStyle/>
          <a:p>
            <a:fld id="{BED09B9C-FF78-FA42-BEB4-3691FD3EE9BB}" type="slidenum">
              <a:rPr lang="en-US" altLang="en-US"/>
              <a:pPr/>
              <a:t>59</a:t>
            </a:fld>
            <a:r>
              <a:rPr lang="en-US" altLang="en-US"/>
              <a:t> / 46</a:t>
            </a:r>
          </a:p>
        </p:txBody>
      </p:sp>
      <p:sp>
        <p:nvSpPr>
          <p:cNvPr id="139266" name="Title 1">
            <a:extLst>
              <a:ext uri="{FF2B5EF4-FFF2-40B4-BE49-F238E27FC236}">
                <a16:creationId xmlns:a16="http://schemas.microsoft.com/office/drawing/2014/main" id="{9F559671-7D2F-E246-B2DC-C2C9F107F7E7}"/>
              </a:ext>
            </a:extLst>
          </p:cNvPr>
          <p:cNvSpPr>
            <a:spLocks noGrp="1"/>
          </p:cNvSpPr>
          <p:nvPr>
            <p:ph type="title" idx="4294967295"/>
          </p:nvPr>
        </p:nvSpPr>
        <p:spPr bwMode="auto">
          <a:xfrm>
            <a:off x="457200" y="152400"/>
            <a:ext cx="8229600" cy="755650"/>
          </a:xfrm>
        </p:spPr>
        <p:txBody>
          <a:bodyPr wrap="square" lIns="45720" rIns="45720" numCol="1" anchorCtr="0" compatLnSpc="1">
            <a:prstTxWarp prst="textNoShape">
              <a:avLst/>
            </a:prstTxWarp>
            <a:normAutofit fontScale="90000"/>
          </a:bodyPr>
          <a:lstStyle/>
          <a:p>
            <a:pPr>
              <a:defRPr/>
            </a:pPr>
            <a:r>
              <a:rPr lang="en-CA">
                <a:cs typeface="Tahoma" pitchFamily="34" charset="0"/>
              </a:rPr>
              <a:t>Sources</a:t>
            </a:r>
          </a:p>
        </p:txBody>
      </p:sp>
      <p:sp>
        <p:nvSpPr>
          <p:cNvPr id="58371" name="Content Placeholder 2">
            <a:extLst>
              <a:ext uri="{FF2B5EF4-FFF2-40B4-BE49-F238E27FC236}">
                <a16:creationId xmlns:a16="http://schemas.microsoft.com/office/drawing/2014/main" id="{121F6E0D-963A-6545-9619-CBE8D4938FFA}"/>
              </a:ext>
            </a:extLst>
          </p:cNvPr>
          <p:cNvSpPr>
            <a:spLocks noGrp="1"/>
          </p:cNvSpPr>
          <p:nvPr>
            <p:ph idx="4294967295"/>
          </p:nvPr>
        </p:nvSpPr>
        <p:spPr>
          <a:xfrm>
            <a:off x="457200" y="1196975"/>
            <a:ext cx="8229600" cy="5203825"/>
          </a:xfrm>
        </p:spPr>
        <p:txBody>
          <a:bodyPr/>
          <a:lstStyle/>
          <a:p>
            <a:pPr marL="419100" indent="-382588">
              <a:buFont typeface="Wingdings 2" pitchFamily="18" charset="2"/>
              <a:buChar char=""/>
              <a:defRPr/>
            </a:pPr>
            <a:r>
              <a:rPr lang="en-US" dirty="0">
                <a:cs typeface="Tahoma" pitchFamily="34" charset="0"/>
              </a:rPr>
              <a:t>These Slides are partly adopted from the lecture notes of Prof. Michael Godfrey on Object Oriented Programming</a:t>
            </a:r>
          </a:p>
          <a:p>
            <a:pPr marL="419100" indent="-382588">
              <a:buFont typeface="Wingdings 2" pitchFamily="18" charset="2"/>
              <a:buChar char=""/>
              <a:defRPr/>
            </a:pPr>
            <a:endParaRPr lang="en-CA" dirty="0">
              <a:cs typeface="Tahoma" pitchFamily="34" charset="0"/>
            </a:endParaRPr>
          </a:p>
          <a:p>
            <a:pPr>
              <a:lnSpc>
                <a:spcPct val="90000"/>
              </a:lnSpc>
              <a:buFont typeface="Wingdings 2" pitchFamily="18" charset="2"/>
              <a:buChar char=""/>
              <a:defRPr/>
            </a:pPr>
            <a:r>
              <a:rPr lang="en-CA" dirty="0">
                <a:cs typeface="Tahoma" pitchFamily="34" charset="0"/>
              </a:rPr>
              <a:t>Refactoring: Improving the Design of Existing Code, by Martin Fowler (et al.),1999, Addison-Wesley</a:t>
            </a:r>
          </a:p>
          <a:p>
            <a:pPr>
              <a:lnSpc>
                <a:spcPct val="90000"/>
              </a:lnSpc>
              <a:buFont typeface="Wingdings 2" pitchFamily="18" charset="2"/>
              <a:buChar char=""/>
              <a:defRPr/>
            </a:pPr>
            <a:endParaRPr lang="en-CA" dirty="0">
              <a:cs typeface="Tahoma" pitchFamily="34" charset="0"/>
            </a:endParaRPr>
          </a:p>
          <a:p>
            <a:pPr marL="419100" indent="-382588">
              <a:buFont typeface="Wingdings 2" pitchFamily="18" charset="2"/>
              <a:buChar char=""/>
              <a:defRPr/>
            </a:pPr>
            <a:r>
              <a:rPr lang="en-US" dirty="0">
                <a:cs typeface="Tahoma" pitchFamily="34" charset="0"/>
                <a:hlinkClick r:id="rId2"/>
              </a:rPr>
              <a:t>www.refactoring.com/catalog/index.html</a:t>
            </a:r>
            <a:endParaRPr lang="en-US" dirty="0">
              <a:cs typeface="Tahoma" pitchFamily="34" charset="0"/>
            </a:endParaRPr>
          </a:p>
          <a:p>
            <a:pPr marL="419100" indent="-382588">
              <a:buFont typeface="Wingdings 2" pitchFamily="18" charset="2"/>
              <a:buChar char=""/>
              <a:defRPr/>
            </a:pPr>
            <a:endParaRPr lang="en-US" dirty="0">
              <a:cs typeface="Tahoma" pitchFamily="34" charset="0"/>
            </a:endParaRPr>
          </a:p>
          <a:p>
            <a:pPr marL="419100" indent="-382588">
              <a:buFont typeface="Wingdings 2" pitchFamily="18" charset="2"/>
              <a:buChar char=""/>
              <a:defRPr/>
            </a:pPr>
            <a:r>
              <a:rPr lang="en-CA" dirty="0">
                <a:hlinkClick r:id="rId3"/>
              </a:rPr>
              <a:t>https://refactoring.guru/</a:t>
            </a:r>
            <a:endParaRPr lang="en-US" dirty="0">
              <a:cs typeface="Tahoma" pitchFamily="34" charset="0"/>
            </a:endParaRPr>
          </a:p>
          <a:p>
            <a:pPr marL="419100" indent="-382588">
              <a:buFont typeface="Wingdings 2" pitchFamily="18" charset="2"/>
              <a:buNone/>
              <a:defRPr/>
            </a:pPr>
            <a:endParaRPr lang="en-CA" dirty="0">
              <a:cs typeface="Tahoma" pitchFamily="34" charset="0"/>
            </a:endParaRPr>
          </a:p>
          <a:p>
            <a:pPr marL="419100" indent="-382588">
              <a:buFont typeface="Wingdings 2" pitchFamily="18" charset="2"/>
              <a:buNone/>
              <a:defRPr/>
            </a:pPr>
            <a:endParaRPr lang="en-CA" dirty="0">
              <a:cs typeface="Tahoma" pitchFamily="34" charset="0"/>
            </a:endParaRPr>
          </a:p>
          <a:p>
            <a:pPr marL="419100" indent="-382588">
              <a:buFont typeface="Wingdings 2" pitchFamily="18" charset="2"/>
              <a:buNone/>
              <a:defRPr/>
            </a:pPr>
            <a:endParaRPr lang="en-CA" dirty="0">
              <a:cs typeface="Tahoma"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7D559B4-AFDF-A643-B81B-A34ACA70BB84}"/>
              </a:ext>
            </a:extLst>
          </p:cNvPr>
          <p:cNvSpPr>
            <a:spLocks noGrp="1"/>
          </p:cNvSpPr>
          <p:nvPr>
            <p:ph type="sldNum" sz="quarter" idx="12"/>
          </p:nvPr>
        </p:nvSpPr>
        <p:spPr/>
        <p:txBody>
          <a:bodyPr/>
          <a:lstStyle/>
          <a:p>
            <a:fld id="{D0FCEC53-6376-094E-82F9-8CD9A4183B9C}" type="slidenum">
              <a:rPr lang="en-US" altLang="en-US"/>
              <a:pPr/>
              <a:t>6</a:t>
            </a:fld>
            <a:r>
              <a:rPr lang="en-US" altLang="en-US"/>
              <a:t> / 46</a:t>
            </a:r>
          </a:p>
        </p:txBody>
      </p:sp>
      <p:sp>
        <p:nvSpPr>
          <p:cNvPr id="144386" name="Rectangle 2">
            <a:extLst>
              <a:ext uri="{FF2B5EF4-FFF2-40B4-BE49-F238E27FC236}">
                <a16:creationId xmlns:a16="http://schemas.microsoft.com/office/drawing/2014/main" id="{10AB537C-0F8D-E84A-8CDD-F49712087CFE}"/>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Some advice from Fowler</a:t>
            </a:r>
          </a:p>
        </p:txBody>
      </p:sp>
      <p:sp>
        <p:nvSpPr>
          <p:cNvPr id="17411" name="Rectangle 3">
            <a:extLst>
              <a:ext uri="{FF2B5EF4-FFF2-40B4-BE49-F238E27FC236}">
                <a16:creationId xmlns:a16="http://schemas.microsoft.com/office/drawing/2014/main" id="{5CABA9C8-6CAF-0843-82B8-0D6C0F7B5298}"/>
              </a:ext>
            </a:extLst>
          </p:cNvPr>
          <p:cNvSpPr>
            <a:spLocks noGrp="1"/>
          </p:cNvSpPr>
          <p:nvPr>
            <p:ph type="body" idx="4294967295"/>
          </p:nvPr>
        </p:nvSpPr>
        <p:spPr>
          <a:xfrm>
            <a:off x="457200" y="1196975"/>
            <a:ext cx="8229600" cy="5203825"/>
          </a:xfrm>
        </p:spPr>
        <p:txBody>
          <a:bodyPr/>
          <a:lstStyle/>
          <a:p>
            <a:pPr>
              <a:lnSpc>
                <a:spcPct val="90000"/>
              </a:lnSpc>
            </a:pPr>
            <a:r>
              <a:rPr lang="en-CA" altLang="en-US" sz="2400" i="1">
                <a:solidFill>
                  <a:schemeClr val="bg2"/>
                </a:solidFill>
                <a:cs typeface="Tahoma" panose="020B0604030504040204" pitchFamily="34" charset="0"/>
              </a:rPr>
              <a:t>“</a:t>
            </a:r>
            <a:r>
              <a:rPr lang="en-CA" altLang="en-US" sz="2400" i="1">
                <a:solidFill>
                  <a:srgbClr val="2D1DA3"/>
                </a:solidFill>
                <a:cs typeface="Tahoma" panose="020B0604030504040204" pitchFamily="34" charset="0"/>
              </a:rPr>
              <a:t>When should I refactor? How often? </a:t>
            </a:r>
          </a:p>
          <a:p>
            <a:pPr lvl="1">
              <a:lnSpc>
                <a:spcPct val="90000"/>
              </a:lnSpc>
              <a:buFont typeface="Wingdings" pitchFamily="2" charset="2"/>
              <a:buNone/>
            </a:pPr>
            <a:r>
              <a:rPr lang="en-CA" altLang="en-US" sz="2400" i="1">
                <a:solidFill>
                  <a:srgbClr val="2D1DA3"/>
                </a:solidFill>
                <a:cs typeface="Tahoma" panose="020B0604030504040204" pitchFamily="34" charset="0"/>
              </a:rPr>
              <a:t>How much time should I dedicate to it?”</a:t>
            </a:r>
          </a:p>
          <a:p>
            <a:pPr lvl="1">
              <a:lnSpc>
                <a:spcPct val="90000"/>
              </a:lnSpc>
            </a:pPr>
            <a:endParaRPr lang="en-CA" altLang="en-US" sz="2000">
              <a:solidFill>
                <a:srgbClr val="2D1DA3"/>
              </a:solidFill>
              <a:cs typeface="Tahoma" panose="020B0604030504040204" pitchFamily="34" charset="0"/>
            </a:endParaRPr>
          </a:p>
          <a:p>
            <a:pPr lvl="1">
              <a:lnSpc>
                <a:spcPct val="90000"/>
              </a:lnSpc>
            </a:pPr>
            <a:r>
              <a:rPr lang="en-CA" altLang="en-US" sz="2000">
                <a:cs typeface="Tahoma" panose="020B0604030504040204" pitchFamily="34" charset="0"/>
              </a:rPr>
              <a:t>It’s not something you should dedicate two weeks for every six months …</a:t>
            </a:r>
          </a:p>
          <a:p>
            <a:pPr lvl="1">
              <a:lnSpc>
                <a:spcPct val="90000"/>
              </a:lnSpc>
            </a:pPr>
            <a:r>
              <a:rPr lang="en-CA" altLang="en-US" sz="2000">
                <a:cs typeface="Tahoma" panose="020B0604030504040204" pitchFamily="34" charset="0"/>
              </a:rPr>
              <a:t>… rather, you should do it as you develop!</a:t>
            </a:r>
          </a:p>
          <a:p>
            <a:pPr lvl="2">
              <a:lnSpc>
                <a:spcPct val="90000"/>
              </a:lnSpc>
            </a:pPr>
            <a:r>
              <a:rPr lang="en-CA" altLang="en-US" sz="1800">
                <a:cs typeface="Tahoma" panose="020B0604030504040204" pitchFamily="34" charset="0"/>
              </a:rPr>
              <a:t>Refactor when you recognize a warning sign (a “bad smell”) and know what to do</a:t>
            </a:r>
          </a:p>
          <a:p>
            <a:pPr lvl="2">
              <a:lnSpc>
                <a:spcPct val="90000"/>
              </a:lnSpc>
            </a:pPr>
            <a:r>
              <a:rPr lang="en-CA" altLang="en-US" sz="1800">
                <a:cs typeface="Tahoma" panose="020B0604030504040204" pitchFamily="34" charset="0"/>
              </a:rPr>
              <a:t>… when you </a:t>
            </a:r>
            <a:r>
              <a:rPr lang="en-CA" altLang="en-US" sz="1800">
                <a:solidFill>
                  <a:srgbClr val="0070C0"/>
                </a:solidFill>
                <a:cs typeface="Tahoma" panose="020B0604030504040204" pitchFamily="34" charset="0"/>
              </a:rPr>
              <a:t>add a function</a:t>
            </a:r>
          </a:p>
          <a:p>
            <a:pPr lvl="3">
              <a:lnSpc>
                <a:spcPct val="90000"/>
              </a:lnSpc>
            </a:pPr>
            <a:r>
              <a:rPr lang="en-CA" altLang="en-US" sz="1600">
                <a:cs typeface="Tahoma" panose="020B0604030504040204" pitchFamily="34" charset="0"/>
              </a:rPr>
              <a:t>Likely it’s not an island unto itself</a:t>
            </a:r>
          </a:p>
          <a:p>
            <a:pPr lvl="2">
              <a:lnSpc>
                <a:spcPct val="90000"/>
              </a:lnSpc>
            </a:pPr>
            <a:r>
              <a:rPr lang="en-CA" altLang="en-US" sz="1800">
                <a:cs typeface="Tahoma" panose="020B0604030504040204" pitchFamily="34" charset="0"/>
              </a:rPr>
              <a:t>… when you </a:t>
            </a:r>
            <a:r>
              <a:rPr lang="en-CA" altLang="en-US" sz="1800">
                <a:solidFill>
                  <a:srgbClr val="7030A0"/>
                </a:solidFill>
                <a:cs typeface="Tahoma" panose="020B0604030504040204" pitchFamily="34" charset="0"/>
              </a:rPr>
              <a:t>fix a bug</a:t>
            </a:r>
          </a:p>
          <a:p>
            <a:pPr lvl="3">
              <a:lnSpc>
                <a:spcPct val="90000"/>
              </a:lnSpc>
            </a:pPr>
            <a:r>
              <a:rPr lang="en-CA" altLang="en-US" sz="1600">
                <a:cs typeface="Tahoma" panose="020B0604030504040204" pitchFamily="34" charset="0"/>
              </a:rPr>
              <a:t>Is the bug symptomatic of a design flaw?</a:t>
            </a:r>
          </a:p>
          <a:p>
            <a:pPr lvl="2">
              <a:lnSpc>
                <a:spcPct val="90000"/>
              </a:lnSpc>
            </a:pPr>
            <a:r>
              <a:rPr lang="en-CA" altLang="en-US" sz="1800">
                <a:cs typeface="Tahoma" panose="020B0604030504040204" pitchFamily="34" charset="0"/>
              </a:rPr>
              <a:t>… when you do </a:t>
            </a:r>
            <a:r>
              <a:rPr lang="en-CA" altLang="en-US" sz="1800">
                <a:solidFill>
                  <a:srgbClr val="D60093"/>
                </a:solidFill>
                <a:cs typeface="Tahoma" panose="020B0604030504040204" pitchFamily="34" charset="0"/>
              </a:rPr>
              <a:t>a code review</a:t>
            </a:r>
          </a:p>
          <a:p>
            <a:pPr lvl="3">
              <a:lnSpc>
                <a:spcPct val="90000"/>
              </a:lnSpc>
            </a:pPr>
            <a:r>
              <a:rPr lang="en-CA" altLang="en-US" sz="1600">
                <a:cs typeface="Tahoma" panose="020B0604030504040204" pitchFamily="34" charset="0"/>
              </a:rPr>
              <a:t>A good excuse to re-evaluate your designs, share opinions.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4C13600-223E-9246-8F34-DA6748B44EF6}"/>
              </a:ext>
            </a:extLst>
          </p:cNvPr>
          <p:cNvSpPr>
            <a:spLocks noGrp="1"/>
          </p:cNvSpPr>
          <p:nvPr>
            <p:ph type="sldNum" sz="quarter" idx="12"/>
          </p:nvPr>
        </p:nvSpPr>
        <p:spPr/>
        <p:txBody>
          <a:bodyPr/>
          <a:lstStyle/>
          <a:p>
            <a:fld id="{8A141C77-434B-2D4B-AF6C-2F0D185A38EF}" type="slidenum">
              <a:rPr lang="en-US" altLang="en-US"/>
              <a:pPr/>
              <a:t>7</a:t>
            </a:fld>
            <a:r>
              <a:rPr lang="en-US" altLang="en-US"/>
              <a:t> / 46</a:t>
            </a:r>
          </a:p>
        </p:txBody>
      </p:sp>
      <p:sp>
        <p:nvSpPr>
          <p:cNvPr id="145410" name="Rectangle 2">
            <a:extLst>
              <a:ext uri="{FF2B5EF4-FFF2-40B4-BE49-F238E27FC236}">
                <a16:creationId xmlns:a16="http://schemas.microsoft.com/office/drawing/2014/main" id="{1852FAC0-0C76-D04D-AF1F-D0CD21EF0920}"/>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a:cs typeface="Tahoma" pitchFamily="34" charset="0"/>
              </a:rPr>
              <a:t>XP and Refactoring </a:t>
            </a:r>
          </a:p>
        </p:txBody>
      </p:sp>
      <p:sp>
        <p:nvSpPr>
          <p:cNvPr id="18435" name="Rectangle 3">
            <a:extLst>
              <a:ext uri="{FF2B5EF4-FFF2-40B4-BE49-F238E27FC236}">
                <a16:creationId xmlns:a16="http://schemas.microsoft.com/office/drawing/2014/main" id="{89A2D469-D1EC-9549-BC15-C2B04DC2F042}"/>
              </a:ext>
            </a:extLst>
          </p:cNvPr>
          <p:cNvSpPr>
            <a:spLocks noGrp="1"/>
          </p:cNvSpPr>
          <p:nvPr>
            <p:ph type="body" idx="4294967295"/>
          </p:nvPr>
        </p:nvSpPr>
        <p:spPr>
          <a:xfrm>
            <a:off x="457200" y="1196975"/>
            <a:ext cx="8229600" cy="5203825"/>
          </a:xfrm>
        </p:spPr>
        <p:txBody>
          <a:bodyPr/>
          <a:lstStyle/>
          <a:p>
            <a:pPr>
              <a:lnSpc>
                <a:spcPct val="80000"/>
              </a:lnSpc>
            </a:pPr>
            <a:r>
              <a:rPr lang="en-US" altLang="en-US" sz="2400" b="1">
                <a:solidFill>
                  <a:srgbClr val="D60093"/>
                </a:solidFill>
                <a:cs typeface="Tahoma" panose="020B0604030504040204" pitchFamily="34" charset="0"/>
              </a:rPr>
              <a:t>Simple design </a:t>
            </a:r>
            <a:r>
              <a:rPr lang="en-US" altLang="en-US" sz="2400">
                <a:cs typeface="Tahoma" panose="020B0604030504040204" pitchFamily="34" charset="0"/>
              </a:rPr>
              <a:t>– system is designed as simply as possible (extra complexity removed as soon as found)</a:t>
            </a:r>
          </a:p>
          <a:p>
            <a:pPr>
              <a:lnSpc>
                <a:spcPct val="80000"/>
              </a:lnSpc>
            </a:pPr>
            <a:endParaRPr lang="en-US" altLang="en-US" sz="2400" b="1">
              <a:solidFill>
                <a:srgbClr val="002060"/>
              </a:solidFill>
              <a:cs typeface="Tahoma" panose="020B0604030504040204" pitchFamily="34" charset="0"/>
            </a:endParaRPr>
          </a:p>
          <a:p>
            <a:pPr>
              <a:lnSpc>
                <a:spcPct val="80000"/>
              </a:lnSpc>
            </a:pPr>
            <a:r>
              <a:rPr lang="en-US" altLang="en-US" sz="2400" b="1">
                <a:solidFill>
                  <a:srgbClr val="002060"/>
                </a:solidFill>
                <a:cs typeface="Tahoma" panose="020B0604030504040204" pitchFamily="34" charset="0"/>
              </a:rPr>
              <a:t>Refactoring</a:t>
            </a:r>
            <a:r>
              <a:rPr lang="en-US" altLang="en-US" sz="2400" b="1">
                <a:cs typeface="Tahoma" panose="020B0604030504040204" pitchFamily="34" charset="0"/>
              </a:rPr>
              <a:t> </a:t>
            </a:r>
            <a:r>
              <a:rPr lang="en-US" altLang="en-US" sz="2400">
                <a:cs typeface="Tahoma" panose="020B0604030504040204" pitchFamily="34" charset="0"/>
              </a:rPr>
              <a:t>– programmers continuously restructure the system without changing its behavior to remove duplication and simplify</a:t>
            </a:r>
          </a:p>
          <a:p>
            <a:pPr>
              <a:lnSpc>
                <a:spcPct val="80000"/>
              </a:lnSpc>
            </a:pPr>
            <a:endParaRPr lang="en-US" altLang="en-US" sz="2400">
              <a:cs typeface="Tahoma" panose="020B0604030504040204" pitchFamily="34" charset="0"/>
            </a:endParaRPr>
          </a:p>
          <a:p>
            <a:pPr>
              <a:lnSpc>
                <a:spcPct val="80000"/>
              </a:lnSpc>
            </a:pPr>
            <a:endParaRPr lang="en-CA" altLang="en-US" sz="4000">
              <a:cs typeface="Tahoma" panose="020B0604030504040204" pitchFamily="34" charset="0"/>
            </a:endParaRPr>
          </a:p>
          <a:p>
            <a:pPr lvl="1">
              <a:lnSpc>
                <a:spcPct val="80000"/>
              </a:lnSpc>
            </a:pPr>
            <a:r>
              <a:rPr lang="en-CA" altLang="en-US" sz="2000">
                <a:cs typeface="Tahoma" panose="020B0604030504040204" pitchFamily="34" charset="0"/>
              </a:rPr>
              <a:t>Any programming construct can be made more abstract … but that’s not necessarily a good thing.</a:t>
            </a:r>
          </a:p>
          <a:p>
            <a:pPr lvl="2">
              <a:lnSpc>
                <a:spcPct val="80000"/>
              </a:lnSpc>
            </a:pPr>
            <a:r>
              <a:rPr lang="en-CA" altLang="en-US" sz="1800">
                <a:cs typeface="Tahoma" panose="020B0604030504040204" pitchFamily="34" charset="0"/>
              </a:rPr>
              <a:t>Generality (flexibility) costs too</a:t>
            </a:r>
          </a:p>
          <a:p>
            <a:pPr lvl="2">
              <a:lnSpc>
                <a:spcPct val="80000"/>
              </a:lnSpc>
            </a:pPr>
            <a:endParaRPr lang="en-CA" altLang="en-US" sz="1800">
              <a:cs typeface="Tahoma" panose="020B0604030504040204" pitchFamily="34" charset="0"/>
            </a:endParaRPr>
          </a:p>
          <a:p>
            <a:pPr lvl="1">
              <a:lnSpc>
                <a:spcPct val="80000"/>
              </a:lnSpc>
            </a:pPr>
            <a:r>
              <a:rPr lang="en-CA" altLang="en-US" sz="2000">
                <a:cs typeface="Tahoma" panose="020B0604030504040204" pitchFamily="34" charset="0"/>
              </a:rPr>
              <a:t>Don’t spin your wheels designing and coding the most abstract system you can imagine.</a:t>
            </a:r>
          </a:p>
          <a:p>
            <a:pPr lvl="2">
              <a:lnSpc>
                <a:spcPct val="80000"/>
              </a:lnSpc>
            </a:pPr>
            <a:r>
              <a:rPr lang="en-CA" altLang="en-US" sz="1800">
                <a:cs typeface="Tahoma" panose="020B0604030504040204" pitchFamily="34" charset="0"/>
              </a:rPr>
              <a:t>Practise Just-in-Time abstraction.</a:t>
            </a:r>
          </a:p>
          <a:p>
            <a:pPr lvl="2">
              <a:lnSpc>
                <a:spcPct val="80000"/>
              </a:lnSpc>
            </a:pPr>
            <a:r>
              <a:rPr lang="en-CA" altLang="en-US" sz="1800" i="1">
                <a:solidFill>
                  <a:srgbClr val="2D1DA3"/>
                </a:solidFill>
                <a:cs typeface="Tahoma" panose="020B0604030504040204" pitchFamily="34" charset="0"/>
              </a:rPr>
              <a:t>Expect</a:t>
            </a:r>
            <a:r>
              <a:rPr lang="en-CA" altLang="en-US" sz="1800">
                <a:cs typeface="Tahoma" panose="020B0604030504040204" pitchFamily="34" charset="0"/>
              </a:rPr>
              <a:t> that you will be re-arranging your code constantly. Don’t worry about it. Embrace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F016-9E4F-6A41-8C75-B42E53FD1C6D}"/>
              </a:ext>
            </a:extLst>
          </p:cNvPr>
          <p:cNvSpPr>
            <a:spLocks noGrp="1"/>
          </p:cNvSpPr>
          <p:nvPr>
            <p:ph type="title"/>
          </p:nvPr>
        </p:nvSpPr>
        <p:spPr>
          <a:xfrm>
            <a:off x="457200" y="155448"/>
            <a:ext cx="8229600" cy="897288"/>
          </a:xfrm>
        </p:spPr>
        <p:txBody>
          <a:bodyPr/>
          <a:lstStyle/>
          <a:p>
            <a:r>
              <a:rPr lang="en-CA" dirty="0">
                <a:cs typeface="Tahoma" pitchFamily="34" charset="0"/>
              </a:rPr>
              <a:t>Bad smells in code</a:t>
            </a:r>
            <a:endParaRPr lang="en-US" dirty="0"/>
          </a:p>
        </p:txBody>
      </p:sp>
      <p:sp>
        <p:nvSpPr>
          <p:cNvPr id="3" name="Content Placeholder 2">
            <a:extLst>
              <a:ext uri="{FF2B5EF4-FFF2-40B4-BE49-F238E27FC236}">
                <a16:creationId xmlns:a16="http://schemas.microsoft.com/office/drawing/2014/main" id="{B62659DA-0768-8A48-9798-EE3999425387}"/>
              </a:ext>
            </a:extLst>
          </p:cNvPr>
          <p:cNvSpPr>
            <a:spLocks noGrp="1"/>
          </p:cNvSpPr>
          <p:nvPr>
            <p:ph idx="1"/>
          </p:nvPr>
        </p:nvSpPr>
        <p:spPr>
          <a:xfrm>
            <a:off x="206375" y="1264075"/>
            <a:ext cx="4365625" cy="5482877"/>
          </a:xfrm>
        </p:spPr>
        <p:txBody>
          <a:bodyPr>
            <a:normAutofit fontScale="92500" lnSpcReduction="20000"/>
          </a:bodyPr>
          <a:lstStyle/>
          <a:p>
            <a:pPr>
              <a:lnSpc>
                <a:spcPct val="150000"/>
              </a:lnSpc>
            </a:pPr>
            <a:r>
              <a:rPr lang="en-CA" sz="2400" dirty="0"/>
              <a:t>Duplicated Code</a:t>
            </a:r>
          </a:p>
          <a:p>
            <a:pPr>
              <a:lnSpc>
                <a:spcPct val="150000"/>
              </a:lnSpc>
            </a:pPr>
            <a:r>
              <a:rPr lang="en-CA" sz="2400" dirty="0"/>
              <a:t>Long Method </a:t>
            </a:r>
          </a:p>
          <a:p>
            <a:pPr>
              <a:lnSpc>
                <a:spcPct val="150000"/>
              </a:lnSpc>
            </a:pPr>
            <a:r>
              <a:rPr lang="en-CA" sz="2400" dirty="0"/>
              <a:t>Large Class </a:t>
            </a:r>
          </a:p>
          <a:p>
            <a:pPr>
              <a:lnSpc>
                <a:spcPct val="150000"/>
              </a:lnSpc>
            </a:pPr>
            <a:r>
              <a:rPr lang="en-CA" sz="2400" dirty="0"/>
              <a:t>Long Parameter List</a:t>
            </a:r>
          </a:p>
          <a:p>
            <a:pPr>
              <a:lnSpc>
                <a:spcPct val="150000"/>
              </a:lnSpc>
            </a:pPr>
            <a:r>
              <a:rPr lang="en-CA" sz="2400" dirty="0"/>
              <a:t>Divergent Change</a:t>
            </a:r>
          </a:p>
          <a:p>
            <a:pPr>
              <a:lnSpc>
                <a:spcPct val="150000"/>
              </a:lnSpc>
            </a:pPr>
            <a:r>
              <a:rPr lang="en-CA" sz="2400" dirty="0"/>
              <a:t>Shotgun Surgery</a:t>
            </a:r>
          </a:p>
          <a:p>
            <a:pPr>
              <a:lnSpc>
                <a:spcPct val="150000"/>
              </a:lnSpc>
            </a:pPr>
            <a:r>
              <a:rPr lang="en-CA" sz="2400" dirty="0"/>
              <a:t>Feature Envy</a:t>
            </a:r>
          </a:p>
          <a:p>
            <a:pPr>
              <a:lnSpc>
                <a:spcPct val="150000"/>
              </a:lnSpc>
            </a:pPr>
            <a:r>
              <a:rPr lang="en-CA" sz="2400" dirty="0"/>
              <a:t>Data Clumps</a:t>
            </a:r>
          </a:p>
          <a:p>
            <a:pPr>
              <a:lnSpc>
                <a:spcPct val="150000"/>
              </a:lnSpc>
            </a:pPr>
            <a:r>
              <a:rPr lang="en-CA" sz="2400" dirty="0"/>
              <a:t>Primitive Obsession</a:t>
            </a:r>
          </a:p>
          <a:p>
            <a:pPr>
              <a:lnSpc>
                <a:spcPct val="150000"/>
              </a:lnSpc>
            </a:pPr>
            <a:r>
              <a:rPr lang="en-CA" sz="2400" dirty="0">
                <a:solidFill>
                  <a:schemeClr val="bg2">
                    <a:lumMod val="75000"/>
                  </a:schemeClr>
                </a:solidFill>
              </a:rPr>
              <a:t>Switch Statements</a:t>
            </a:r>
          </a:p>
          <a:p>
            <a:pPr>
              <a:lnSpc>
                <a:spcPct val="150000"/>
              </a:lnSpc>
            </a:pPr>
            <a:r>
              <a:rPr lang="en-CA" sz="2400" dirty="0">
                <a:solidFill>
                  <a:schemeClr val="bg2">
                    <a:lumMod val="75000"/>
                  </a:schemeClr>
                </a:solidFill>
              </a:rPr>
              <a:t>Parallel Inheritance Hierarchies</a:t>
            </a:r>
          </a:p>
          <a:p>
            <a:pPr>
              <a:lnSpc>
                <a:spcPct val="150000"/>
              </a:lnSpc>
            </a:pPr>
            <a:r>
              <a:rPr lang="en-CA" sz="2400" dirty="0">
                <a:solidFill>
                  <a:schemeClr val="bg2">
                    <a:lumMod val="75000"/>
                  </a:schemeClr>
                </a:solidFill>
              </a:rPr>
              <a:t>Lazy Class</a:t>
            </a:r>
          </a:p>
          <a:p>
            <a:pPr>
              <a:lnSpc>
                <a:spcPct val="150000"/>
              </a:lnSpc>
            </a:pPr>
            <a:endParaRPr lang="en-CA" sz="2400" dirty="0"/>
          </a:p>
        </p:txBody>
      </p:sp>
      <p:sp>
        <p:nvSpPr>
          <p:cNvPr id="4" name="Slide Number Placeholder 3">
            <a:extLst>
              <a:ext uri="{FF2B5EF4-FFF2-40B4-BE49-F238E27FC236}">
                <a16:creationId xmlns:a16="http://schemas.microsoft.com/office/drawing/2014/main" id="{787773F0-6EBA-654E-916E-B1550DC67F0A}"/>
              </a:ext>
            </a:extLst>
          </p:cNvPr>
          <p:cNvSpPr>
            <a:spLocks noGrp="1"/>
          </p:cNvSpPr>
          <p:nvPr>
            <p:ph type="sldNum" sz="quarter" idx="12"/>
          </p:nvPr>
        </p:nvSpPr>
        <p:spPr/>
        <p:txBody>
          <a:bodyPr/>
          <a:lstStyle/>
          <a:p>
            <a:fld id="{68071F3B-9E45-B041-8FE0-28CE47C152E4}" type="slidenum">
              <a:rPr lang="en-US" altLang="en-US" smtClean="0"/>
              <a:pPr/>
              <a:t>8</a:t>
            </a:fld>
            <a:r>
              <a:rPr lang="en-US" altLang="en-US"/>
              <a:t> / 46</a:t>
            </a:r>
          </a:p>
        </p:txBody>
      </p:sp>
      <p:sp>
        <p:nvSpPr>
          <p:cNvPr id="5" name="Content Placeholder 2">
            <a:extLst>
              <a:ext uri="{FF2B5EF4-FFF2-40B4-BE49-F238E27FC236}">
                <a16:creationId xmlns:a16="http://schemas.microsoft.com/office/drawing/2014/main" id="{4495F28A-9343-0C44-BBB5-EFAB8F6B1947}"/>
              </a:ext>
            </a:extLst>
          </p:cNvPr>
          <p:cNvSpPr txBox="1">
            <a:spLocks/>
          </p:cNvSpPr>
          <p:nvPr/>
        </p:nvSpPr>
        <p:spPr bwMode="auto">
          <a:xfrm>
            <a:off x="4897884" y="1019544"/>
            <a:ext cx="4246116" cy="57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000" tIns="91418" rIns="91418" bIns="45709" numCol="1" anchor="t" anchorCtr="0" compatLnSpc="1">
            <a:prstTxWarp prst="textNoShape">
              <a:avLst/>
            </a:prstTxWarp>
          </a:bodyPr>
          <a:lst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a:lnSpc>
                <a:spcPct val="150000"/>
              </a:lnSpc>
            </a:pPr>
            <a:r>
              <a:rPr lang="en-CA" sz="2200" dirty="0">
                <a:solidFill>
                  <a:schemeClr val="bg2">
                    <a:lumMod val="75000"/>
                  </a:schemeClr>
                </a:solidFill>
              </a:rPr>
              <a:t>Speculative Generality</a:t>
            </a:r>
          </a:p>
          <a:p>
            <a:pPr>
              <a:lnSpc>
                <a:spcPct val="150000"/>
              </a:lnSpc>
            </a:pPr>
            <a:r>
              <a:rPr lang="en-CA" sz="2200" dirty="0">
                <a:solidFill>
                  <a:schemeClr val="bg2">
                    <a:lumMod val="75000"/>
                  </a:schemeClr>
                </a:solidFill>
              </a:rPr>
              <a:t>Temporary Field</a:t>
            </a:r>
          </a:p>
          <a:p>
            <a:pPr>
              <a:lnSpc>
                <a:spcPct val="150000"/>
              </a:lnSpc>
            </a:pPr>
            <a:r>
              <a:rPr lang="en-CA" sz="2200" dirty="0"/>
              <a:t>Message Chains</a:t>
            </a:r>
          </a:p>
          <a:p>
            <a:pPr>
              <a:lnSpc>
                <a:spcPct val="150000"/>
              </a:lnSpc>
            </a:pPr>
            <a:r>
              <a:rPr lang="en-CA" sz="2200" dirty="0">
                <a:solidFill>
                  <a:schemeClr val="bg2">
                    <a:lumMod val="75000"/>
                  </a:schemeClr>
                </a:solidFill>
              </a:rPr>
              <a:t>Middle Man</a:t>
            </a:r>
          </a:p>
          <a:p>
            <a:pPr>
              <a:lnSpc>
                <a:spcPct val="150000"/>
              </a:lnSpc>
            </a:pPr>
            <a:r>
              <a:rPr lang="en-CA" sz="2200" dirty="0">
                <a:solidFill>
                  <a:schemeClr val="bg2">
                    <a:lumMod val="75000"/>
                  </a:schemeClr>
                </a:solidFill>
              </a:rPr>
              <a:t>Inappropriate Intimacy</a:t>
            </a:r>
          </a:p>
          <a:p>
            <a:pPr>
              <a:lnSpc>
                <a:spcPct val="150000"/>
              </a:lnSpc>
            </a:pPr>
            <a:r>
              <a:rPr lang="en-CA" sz="2200" dirty="0">
                <a:solidFill>
                  <a:schemeClr val="bg2">
                    <a:lumMod val="75000"/>
                  </a:schemeClr>
                </a:solidFill>
              </a:rPr>
              <a:t>Alternative Classes with Different Interfaces</a:t>
            </a:r>
          </a:p>
          <a:p>
            <a:pPr>
              <a:lnSpc>
                <a:spcPct val="150000"/>
              </a:lnSpc>
            </a:pPr>
            <a:r>
              <a:rPr lang="en-CA" sz="2200" dirty="0">
                <a:solidFill>
                  <a:schemeClr val="bg2">
                    <a:lumMod val="75000"/>
                  </a:schemeClr>
                </a:solidFill>
              </a:rPr>
              <a:t>Incomplete Library Class</a:t>
            </a:r>
          </a:p>
          <a:p>
            <a:pPr>
              <a:lnSpc>
                <a:spcPct val="150000"/>
              </a:lnSpc>
            </a:pPr>
            <a:r>
              <a:rPr lang="en-CA" sz="2200" dirty="0"/>
              <a:t>Data Class</a:t>
            </a:r>
          </a:p>
          <a:p>
            <a:pPr>
              <a:lnSpc>
                <a:spcPct val="150000"/>
              </a:lnSpc>
            </a:pPr>
            <a:r>
              <a:rPr lang="en-CA" sz="2200" dirty="0">
                <a:solidFill>
                  <a:schemeClr val="bg2">
                    <a:lumMod val="75000"/>
                  </a:schemeClr>
                </a:solidFill>
              </a:rPr>
              <a:t>Refused Bequest</a:t>
            </a:r>
          </a:p>
          <a:p>
            <a:pPr>
              <a:lnSpc>
                <a:spcPct val="150000"/>
              </a:lnSpc>
            </a:pPr>
            <a:r>
              <a:rPr lang="en-CA" sz="2200" dirty="0"/>
              <a:t>Comments</a:t>
            </a:r>
          </a:p>
          <a:p>
            <a:pPr>
              <a:lnSpc>
                <a:spcPct val="150000"/>
              </a:lnSpc>
            </a:pPr>
            <a:endParaRPr lang="en-US" sz="2400" dirty="0"/>
          </a:p>
        </p:txBody>
      </p:sp>
    </p:spTree>
    <p:extLst>
      <p:ext uri="{BB962C8B-B14F-4D97-AF65-F5344CB8AC3E}">
        <p14:creationId xmlns:p14="http://schemas.microsoft.com/office/powerpoint/2010/main" val="194089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308572-D7D2-8B42-B7C0-1D599392DFF3}"/>
              </a:ext>
            </a:extLst>
          </p:cNvPr>
          <p:cNvSpPr>
            <a:spLocks noGrp="1"/>
          </p:cNvSpPr>
          <p:nvPr>
            <p:ph type="sldNum" sz="quarter" idx="12"/>
          </p:nvPr>
        </p:nvSpPr>
        <p:spPr/>
        <p:txBody>
          <a:bodyPr/>
          <a:lstStyle/>
          <a:p>
            <a:fld id="{A39F222B-F084-0243-8E1B-59F93ABDCB8B}" type="slidenum">
              <a:rPr lang="en-US" altLang="en-US"/>
              <a:pPr/>
              <a:t>9</a:t>
            </a:fld>
            <a:r>
              <a:rPr lang="en-US" altLang="en-US"/>
              <a:t> / 46</a:t>
            </a:r>
          </a:p>
        </p:txBody>
      </p:sp>
      <p:sp>
        <p:nvSpPr>
          <p:cNvPr id="146434" name="Rectangle 2">
            <a:extLst>
              <a:ext uri="{FF2B5EF4-FFF2-40B4-BE49-F238E27FC236}">
                <a16:creationId xmlns:a16="http://schemas.microsoft.com/office/drawing/2014/main" id="{07257CCE-CA84-E44E-9D7C-5C3427976EFB}"/>
              </a:ext>
            </a:extLst>
          </p:cNvPr>
          <p:cNvSpPr>
            <a:spLocks noGrp="1"/>
          </p:cNvSpPr>
          <p:nvPr>
            <p:ph type="title" idx="4294967295"/>
          </p:nvPr>
        </p:nvSpPr>
        <p:spPr bwMode="auto">
          <a:xfrm>
            <a:off x="457200" y="152400"/>
            <a:ext cx="8229600" cy="755650"/>
          </a:xfrm>
        </p:spPr>
        <p:txBody>
          <a:bodyPr wrap="square" numCol="1" anchorCtr="0" compatLnSpc="1">
            <a:prstTxWarp prst="textNoShape">
              <a:avLst/>
            </a:prstTxWarp>
            <a:normAutofit fontScale="90000"/>
          </a:bodyPr>
          <a:lstStyle/>
          <a:p>
            <a:pPr>
              <a:defRPr/>
            </a:pPr>
            <a:r>
              <a:rPr lang="en-CA" dirty="0">
                <a:cs typeface="Tahoma" pitchFamily="34" charset="0"/>
              </a:rPr>
              <a:t>Bad smells in code</a:t>
            </a:r>
          </a:p>
        </p:txBody>
      </p:sp>
      <p:sp>
        <p:nvSpPr>
          <p:cNvPr id="19459" name="Rectangle 3">
            <a:extLst>
              <a:ext uri="{FF2B5EF4-FFF2-40B4-BE49-F238E27FC236}">
                <a16:creationId xmlns:a16="http://schemas.microsoft.com/office/drawing/2014/main" id="{88DFE907-8A34-DE49-9965-9F0206DB081F}"/>
              </a:ext>
            </a:extLst>
          </p:cNvPr>
          <p:cNvSpPr>
            <a:spLocks noGrp="1"/>
          </p:cNvSpPr>
          <p:nvPr>
            <p:ph type="body" idx="4294967295"/>
          </p:nvPr>
        </p:nvSpPr>
        <p:spPr>
          <a:xfrm>
            <a:off x="457200" y="1052513"/>
            <a:ext cx="8229600" cy="5203825"/>
          </a:xfrm>
        </p:spPr>
        <p:txBody>
          <a:bodyPr/>
          <a:lstStyle/>
          <a:p>
            <a:r>
              <a:rPr lang="en-CA" altLang="en-US" sz="2000" i="1">
                <a:solidFill>
                  <a:srgbClr val="FF0000"/>
                </a:solidFill>
                <a:latin typeface="Impact" panose="020B0806030902050204" pitchFamily="34" charset="0"/>
                <a:cs typeface="Tahoma" panose="020B0604030504040204" pitchFamily="34" charset="0"/>
              </a:rPr>
              <a:t>Duplicated code</a:t>
            </a:r>
          </a:p>
          <a:p>
            <a:pPr lvl="1"/>
            <a:r>
              <a:rPr lang="en-CA" altLang="en-US" sz="1800">
                <a:cs typeface="Tahoma" panose="020B0604030504040204" pitchFamily="34" charset="0"/>
              </a:rPr>
              <a:t>“The </a:t>
            </a:r>
            <a:r>
              <a:rPr lang="en-CA" altLang="en-US" sz="1800">
                <a:latin typeface="Times New Roman" panose="02020603050405020304" pitchFamily="18" charset="0"/>
                <a:cs typeface="Times New Roman" panose="02020603050405020304" pitchFamily="18" charset="0"/>
              </a:rPr>
              <a:t>#1</a:t>
            </a:r>
            <a:r>
              <a:rPr lang="en-CA" altLang="en-US" sz="1800">
                <a:cs typeface="Tahoma" panose="020B0604030504040204" pitchFamily="34" charset="0"/>
              </a:rPr>
              <a:t> bad smell”</a:t>
            </a:r>
          </a:p>
          <a:p>
            <a:pPr lvl="1"/>
            <a:r>
              <a:rPr lang="en-CA" altLang="en-US" sz="1800">
                <a:cs typeface="Tahoma" panose="020B0604030504040204" pitchFamily="34" charset="0"/>
              </a:rPr>
              <a:t>Same expression in two methods in the same class</a:t>
            </a:r>
          </a:p>
          <a:p>
            <a:pPr lvl="2"/>
            <a:r>
              <a:rPr lang="en-CA" altLang="en-US" sz="1600">
                <a:cs typeface="Tahoma" panose="020B0604030504040204" pitchFamily="34" charset="0"/>
              </a:rPr>
              <a:t>Make it a </a:t>
            </a:r>
            <a:r>
              <a:rPr lang="en-CA" altLang="en-US" sz="1600">
                <a:latin typeface="Courier New" panose="02070309020205020404" pitchFamily="49" charset="0"/>
                <a:cs typeface="Tahoma" panose="020B0604030504040204" pitchFamily="34" charset="0"/>
              </a:rPr>
              <a:t>private</a:t>
            </a:r>
            <a:r>
              <a:rPr lang="en-CA" altLang="en-US" sz="1600">
                <a:cs typeface="Tahoma" panose="020B0604030504040204" pitchFamily="34" charset="0"/>
              </a:rPr>
              <a:t> ancillary routine and parameterize it </a:t>
            </a:r>
          </a:p>
          <a:p>
            <a:pPr lvl="3">
              <a:buFont typeface="Arial" panose="020B0604020202020204" pitchFamily="34" charset="0"/>
              <a:buNone/>
            </a:pPr>
            <a:r>
              <a:rPr lang="en-CA" altLang="en-US" sz="1400" b="1" i="1">
                <a:solidFill>
                  <a:srgbClr val="33CC33"/>
                </a:solidFill>
                <a:cs typeface="Tahoma" panose="020B0604030504040204" pitchFamily="34" charset="0"/>
              </a:rPr>
              <a:t>(</a:t>
            </a:r>
            <a:r>
              <a:rPr lang="en-CA" altLang="en-US" sz="1400" b="1" i="1">
                <a:solidFill>
                  <a:srgbClr val="33CC33"/>
                </a:solidFill>
                <a:latin typeface="Comic Sans MS" panose="030F0902030302020204" pitchFamily="66" charset="0"/>
                <a:cs typeface="Tahoma" panose="020B0604030504040204" pitchFamily="34" charset="0"/>
              </a:rPr>
              <a:t>Extract method</a:t>
            </a:r>
            <a:r>
              <a:rPr lang="en-CA" altLang="en-US" sz="1400" b="1" i="1">
                <a:solidFill>
                  <a:srgbClr val="33CC33"/>
                </a:solidFill>
                <a:cs typeface="Tahoma" panose="020B0604030504040204" pitchFamily="34" charset="0"/>
              </a:rPr>
              <a:t>)</a:t>
            </a:r>
          </a:p>
          <a:p>
            <a:pPr lvl="1"/>
            <a:endParaRPr lang="en-CA" altLang="en-US" sz="1800">
              <a:cs typeface="Tahoma" panose="020B0604030504040204" pitchFamily="34" charset="0"/>
            </a:endParaRPr>
          </a:p>
        </p:txBody>
      </p:sp>
      <p:sp>
        <p:nvSpPr>
          <p:cNvPr id="3" name="Content Placeholder 2">
            <a:extLst>
              <a:ext uri="{FF2B5EF4-FFF2-40B4-BE49-F238E27FC236}">
                <a16:creationId xmlns:a16="http://schemas.microsoft.com/office/drawing/2014/main" id="{1D703CE4-8681-364B-90AD-548269D038F7}"/>
              </a:ext>
            </a:extLst>
          </p:cNvPr>
          <p:cNvSpPr>
            <a:spLocks/>
          </p:cNvSpPr>
          <p:nvPr/>
        </p:nvSpPr>
        <p:spPr bwMode="auto">
          <a:xfrm>
            <a:off x="0" y="2708920"/>
            <a:ext cx="4355976" cy="414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52" tIns="91418" rIns="91418" bIns="4571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22313" indent="-2730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nSpc>
                <a:spcPct val="80000"/>
              </a:lnSpc>
              <a:spcBef>
                <a:spcPct val="20000"/>
              </a:spcBef>
              <a:buClr>
                <a:schemeClr val="accent2"/>
              </a:buClr>
              <a:buSzPct val="90000"/>
              <a:buFont typeface="Wingdings" pitchFamily="2" charset="2"/>
              <a:buNone/>
            </a:pP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array1[]; </a:t>
            </a: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array2[]; </a:t>
            </a:r>
          </a:p>
          <a:p>
            <a:pPr lvl="1">
              <a:lnSpc>
                <a:spcPct val="80000"/>
              </a:lnSpc>
              <a:spcBef>
                <a:spcPct val="20000"/>
              </a:spcBef>
              <a:buClr>
                <a:schemeClr val="accent2"/>
              </a:buClr>
              <a:buSzPct val="90000"/>
              <a:buFont typeface="Wingdings" pitchFamily="2" charset="2"/>
              <a:buNone/>
            </a:pP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sum1 = 0; </a:t>
            </a: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sum2 = 0; </a:t>
            </a:r>
          </a:p>
          <a:p>
            <a:pPr lvl="1">
              <a:lnSpc>
                <a:spcPct val="80000"/>
              </a:lnSpc>
              <a:spcBef>
                <a:spcPct val="20000"/>
              </a:spcBef>
              <a:buClr>
                <a:schemeClr val="accent2"/>
              </a:buClr>
              <a:buSzPct val="90000"/>
              <a:buFont typeface="Wingdings" pitchFamily="2" charset="2"/>
              <a:buNone/>
            </a:pP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average1 = 0; </a:t>
            </a: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average2 = 0; </a:t>
            </a:r>
          </a:p>
          <a:p>
            <a:pPr lvl="1">
              <a:lnSpc>
                <a:spcPct val="80000"/>
              </a:lnSpc>
              <a:spcBef>
                <a:spcPct val="20000"/>
              </a:spcBef>
              <a:buClr>
                <a:schemeClr val="accent2"/>
              </a:buClr>
              <a:buSzPct val="90000"/>
              <a:buFont typeface="Wingdings" pitchFamily="2" charset="2"/>
              <a:buNone/>
            </a:pPr>
            <a:endParaRPr lang="en-CA" altLang="en-US" sz="1400" dirty="0">
              <a:latin typeface="Calibri" panose="020F0502020204030204" pitchFamily="34" charset="0"/>
              <a:cs typeface="Tahoma" panose="020B0604030504040204" pitchFamily="34" charset="0"/>
            </a:endParaRP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Void A(){</a:t>
            </a: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 . . </a:t>
            </a:r>
          </a:p>
          <a:p>
            <a:pPr lvl="1">
              <a:lnSpc>
                <a:spcPct val="80000"/>
              </a:lnSpc>
              <a:spcBef>
                <a:spcPct val="20000"/>
              </a:spcBef>
              <a:buClr>
                <a:schemeClr val="accent2"/>
              </a:buClr>
              <a:buSzPct val="90000"/>
              <a:buFont typeface="Wingdings" pitchFamily="2" charset="2"/>
              <a:buNone/>
            </a:pPr>
            <a:endParaRPr lang="en-CA" altLang="en-US" sz="1400" dirty="0">
              <a:latin typeface="Calibri" panose="020F0502020204030204" pitchFamily="34" charset="0"/>
              <a:cs typeface="Tahoma" panose="020B0604030504040204" pitchFamily="34" charset="0"/>
            </a:endParaRPr>
          </a:p>
          <a:p>
            <a:pPr lvl="2">
              <a:lnSpc>
                <a:spcPct val="80000"/>
              </a:lnSpc>
              <a:spcBef>
                <a:spcPct val="20000"/>
              </a:spcBef>
              <a:buClr>
                <a:srgbClr val="E66C7D"/>
              </a:buClr>
              <a:buFont typeface="Arial" panose="020B0604020202020204" pitchFamily="34" charset="0"/>
              <a:buNone/>
            </a:pPr>
            <a:r>
              <a:rPr lang="en-CA" altLang="en-US" sz="1400" dirty="0">
                <a:latin typeface="Calibri" panose="020F0502020204030204" pitchFamily="34" charset="0"/>
                <a:cs typeface="Tahoma" panose="020B0604030504040204" pitchFamily="34" charset="0"/>
              </a:rPr>
              <a:t>for (</a:t>
            </a: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 0; </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&lt; 4; </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 </a:t>
            </a:r>
          </a:p>
          <a:p>
            <a:pPr lvl="2">
              <a:lnSpc>
                <a:spcPct val="80000"/>
              </a:lnSpc>
              <a:spcBef>
                <a:spcPct val="20000"/>
              </a:spcBef>
              <a:buClr>
                <a:srgbClr val="E66C7D"/>
              </a:buClr>
              <a:buFont typeface="Arial" panose="020B0604020202020204" pitchFamily="34" charset="0"/>
              <a:buNone/>
            </a:pPr>
            <a:r>
              <a:rPr lang="en-CA" altLang="en-US" sz="1400" dirty="0">
                <a:latin typeface="Calibri" panose="020F0502020204030204" pitchFamily="34" charset="0"/>
                <a:cs typeface="Tahoma" panose="020B0604030504040204" pitchFamily="34" charset="0"/>
              </a:rPr>
              <a:t>	sum1 += array1[</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 </a:t>
            </a:r>
          </a:p>
          <a:p>
            <a:pPr lvl="2">
              <a:lnSpc>
                <a:spcPct val="80000"/>
              </a:lnSpc>
              <a:spcBef>
                <a:spcPct val="20000"/>
              </a:spcBef>
              <a:buClr>
                <a:srgbClr val="E66C7D"/>
              </a:buClr>
              <a:buFont typeface="Arial" panose="020B0604020202020204" pitchFamily="34" charset="0"/>
              <a:buNone/>
            </a:pPr>
            <a:r>
              <a:rPr lang="en-CA" altLang="en-US" sz="1400" dirty="0">
                <a:latin typeface="Calibri" panose="020F0502020204030204" pitchFamily="34" charset="0"/>
                <a:cs typeface="Tahoma" panose="020B0604030504040204" pitchFamily="34" charset="0"/>
              </a:rPr>
              <a:t>average1 = sum1/4; </a:t>
            </a: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 . . </a:t>
            </a: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a:t>
            </a:r>
          </a:p>
          <a:p>
            <a:pPr lvl="1">
              <a:lnSpc>
                <a:spcPct val="80000"/>
              </a:lnSpc>
              <a:spcBef>
                <a:spcPct val="20000"/>
              </a:spcBef>
              <a:buClr>
                <a:schemeClr val="accent2"/>
              </a:buClr>
              <a:buSzPct val="90000"/>
              <a:buFont typeface="Wingdings" pitchFamily="2" charset="2"/>
              <a:buNone/>
            </a:pPr>
            <a:endParaRPr lang="en-CA" altLang="en-US" sz="1400" dirty="0">
              <a:latin typeface="Calibri" panose="020F0502020204030204" pitchFamily="34" charset="0"/>
              <a:cs typeface="Tahoma" panose="020B0604030504040204" pitchFamily="34" charset="0"/>
            </a:endParaRP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Void B() {</a:t>
            </a: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a:t>
            </a:r>
          </a:p>
          <a:p>
            <a:pPr lvl="2">
              <a:lnSpc>
                <a:spcPct val="80000"/>
              </a:lnSpc>
              <a:spcBef>
                <a:spcPct val="20000"/>
              </a:spcBef>
              <a:buClr>
                <a:srgbClr val="E66C7D"/>
              </a:buClr>
              <a:buFont typeface="Arial" panose="020B0604020202020204" pitchFamily="34" charset="0"/>
              <a:buNone/>
            </a:pPr>
            <a:r>
              <a:rPr lang="en-CA" altLang="en-US" sz="1400" dirty="0">
                <a:latin typeface="Calibri" panose="020F0502020204030204" pitchFamily="34" charset="0"/>
                <a:cs typeface="Tahoma" panose="020B0604030504040204" pitchFamily="34" charset="0"/>
              </a:rPr>
              <a:t>for (</a:t>
            </a:r>
            <a:r>
              <a:rPr lang="en-CA" altLang="en-US" sz="1400" dirty="0" err="1">
                <a:latin typeface="Calibri" panose="020F0502020204030204" pitchFamily="34" charset="0"/>
                <a:cs typeface="Tahoma" panose="020B0604030504040204" pitchFamily="34" charset="0"/>
              </a:rPr>
              <a:t>int</a:t>
            </a:r>
            <a:r>
              <a:rPr lang="en-CA" altLang="en-US" sz="1400" dirty="0">
                <a:latin typeface="Calibri" panose="020F0502020204030204" pitchFamily="34" charset="0"/>
                <a:cs typeface="Tahoma" panose="020B0604030504040204" pitchFamily="34" charset="0"/>
              </a:rPr>
              <a:t> </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 0; </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&lt; 4; </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 </a:t>
            </a:r>
          </a:p>
          <a:p>
            <a:pPr lvl="2">
              <a:lnSpc>
                <a:spcPct val="80000"/>
              </a:lnSpc>
              <a:spcBef>
                <a:spcPct val="20000"/>
              </a:spcBef>
              <a:buClr>
                <a:srgbClr val="E66C7D"/>
              </a:buClr>
              <a:buFont typeface="Arial" panose="020B0604020202020204" pitchFamily="34" charset="0"/>
              <a:buNone/>
            </a:pPr>
            <a:r>
              <a:rPr lang="en-CA" altLang="en-US" sz="1400" dirty="0">
                <a:latin typeface="Calibri" panose="020F0502020204030204" pitchFamily="34" charset="0"/>
                <a:cs typeface="Tahoma" panose="020B0604030504040204" pitchFamily="34" charset="0"/>
              </a:rPr>
              <a:t>	sum2 += array2[</a:t>
            </a:r>
            <a:r>
              <a:rPr lang="en-CA" altLang="en-US" sz="1400" dirty="0" err="1">
                <a:latin typeface="Calibri" panose="020F0502020204030204" pitchFamily="34" charset="0"/>
                <a:cs typeface="Tahoma" panose="020B0604030504040204" pitchFamily="34" charset="0"/>
              </a:rPr>
              <a:t>i</a:t>
            </a:r>
            <a:r>
              <a:rPr lang="en-CA" altLang="en-US" sz="1400" dirty="0">
                <a:latin typeface="Calibri" panose="020F0502020204030204" pitchFamily="34" charset="0"/>
                <a:cs typeface="Tahoma" panose="020B0604030504040204" pitchFamily="34" charset="0"/>
              </a:rPr>
              <a:t>]; } </a:t>
            </a:r>
          </a:p>
          <a:p>
            <a:pPr lvl="2">
              <a:lnSpc>
                <a:spcPct val="80000"/>
              </a:lnSpc>
              <a:spcBef>
                <a:spcPct val="20000"/>
              </a:spcBef>
              <a:buClr>
                <a:srgbClr val="E66C7D"/>
              </a:buClr>
              <a:buFont typeface="Arial" panose="020B0604020202020204" pitchFamily="34" charset="0"/>
              <a:buNone/>
            </a:pPr>
            <a:r>
              <a:rPr lang="en-CA" altLang="en-US" sz="1400" dirty="0">
                <a:latin typeface="Calibri" panose="020F0502020204030204" pitchFamily="34" charset="0"/>
                <a:cs typeface="Tahoma" panose="020B0604030504040204" pitchFamily="34" charset="0"/>
              </a:rPr>
              <a:t>average2 = sum2/4;</a:t>
            </a: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a:t>
            </a:r>
          </a:p>
          <a:p>
            <a:pPr lvl="1">
              <a:lnSpc>
                <a:spcPct val="80000"/>
              </a:lnSpc>
              <a:spcBef>
                <a:spcPct val="20000"/>
              </a:spcBef>
              <a:buClr>
                <a:schemeClr val="accent2"/>
              </a:buClr>
              <a:buSzPct val="90000"/>
              <a:buFont typeface="Wingdings" pitchFamily="2" charset="2"/>
              <a:buNone/>
            </a:pPr>
            <a:r>
              <a:rPr lang="en-CA" altLang="en-US" sz="1400" dirty="0">
                <a:latin typeface="Calibri" panose="020F0502020204030204" pitchFamily="34" charset="0"/>
                <a:cs typeface="Tahoma" panose="020B0604030504040204" pitchFamily="34" charset="0"/>
              </a:rPr>
              <a:t>}</a:t>
            </a:r>
          </a:p>
        </p:txBody>
      </p:sp>
      <p:sp>
        <p:nvSpPr>
          <p:cNvPr id="146438" name="Content Placeholder 2">
            <a:extLst>
              <a:ext uri="{FF2B5EF4-FFF2-40B4-BE49-F238E27FC236}">
                <a16:creationId xmlns:a16="http://schemas.microsoft.com/office/drawing/2014/main" id="{4759AA78-7B81-6346-BE15-AB64E571F509}"/>
              </a:ext>
            </a:extLst>
          </p:cNvPr>
          <p:cNvSpPr>
            <a:spLocks/>
          </p:cNvSpPr>
          <p:nvPr/>
        </p:nvSpPr>
        <p:spPr bwMode="auto">
          <a:xfrm>
            <a:off x="5137150" y="2565400"/>
            <a:ext cx="400685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52" tIns="91418" rIns="91418" bIns="45710"/>
          <a:lstStyle>
            <a:lvl1pPr marL="419100" indent="-382588"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chemeClr val="accent1"/>
              </a:buClr>
              <a:buSzPct val="80000"/>
              <a:buFont typeface="Wingdings 2" pitchFamily="2" charset="2"/>
              <a:buNone/>
            </a:pPr>
            <a:r>
              <a:rPr lang="en-CA" altLang="en-US" sz="1200" dirty="0" err="1">
                <a:solidFill>
                  <a:srgbClr val="008000"/>
                </a:solidFill>
                <a:latin typeface="Calibri" panose="020F0502020204030204" pitchFamily="34" charset="0"/>
                <a:cs typeface="Tahoma" panose="020B0604030504040204" pitchFamily="34" charset="0"/>
              </a:rPr>
              <a:t>int</a:t>
            </a:r>
            <a:r>
              <a:rPr lang="en-CA" altLang="en-US" sz="1200" dirty="0">
                <a:solidFill>
                  <a:srgbClr val="008000"/>
                </a:solidFill>
                <a:latin typeface="Calibri" panose="020F0502020204030204" pitchFamily="34" charset="0"/>
                <a:cs typeface="Tahoma" panose="020B0604030504040204" pitchFamily="34" charset="0"/>
              </a:rPr>
              <a:t>  array1[]; </a:t>
            </a:r>
            <a:r>
              <a:rPr lang="en-CA" altLang="en-US" sz="1200" dirty="0" err="1">
                <a:solidFill>
                  <a:srgbClr val="008000"/>
                </a:solidFill>
                <a:latin typeface="Calibri" panose="020F0502020204030204" pitchFamily="34" charset="0"/>
                <a:cs typeface="Tahoma" panose="020B0604030504040204" pitchFamily="34" charset="0"/>
              </a:rPr>
              <a:t>int</a:t>
            </a:r>
            <a:r>
              <a:rPr lang="en-CA" altLang="en-US" sz="1200" dirty="0">
                <a:solidFill>
                  <a:srgbClr val="008000"/>
                </a:solidFill>
                <a:latin typeface="Calibri" panose="020F0502020204030204" pitchFamily="34" charset="0"/>
                <a:cs typeface="Tahoma" panose="020B0604030504040204" pitchFamily="34" charset="0"/>
              </a:rPr>
              <a:t> array2[];</a:t>
            </a:r>
          </a:p>
          <a:p>
            <a:pPr>
              <a:buClr>
                <a:schemeClr val="accent1"/>
              </a:buClr>
              <a:buSzPct val="80000"/>
              <a:buFont typeface="Wingdings 2" pitchFamily="2" charset="2"/>
              <a:buNone/>
            </a:pPr>
            <a:r>
              <a:rPr lang="en-CA" altLang="en-US" sz="1200" dirty="0" err="1">
                <a:solidFill>
                  <a:srgbClr val="008000"/>
                </a:solidFill>
                <a:latin typeface="Calibri" panose="020F0502020204030204" pitchFamily="34" charset="0"/>
                <a:cs typeface="Tahoma" panose="020B0604030504040204" pitchFamily="34" charset="0"/>
              </a:rPr>
              <a:t>Int</a:t>
            </a:r>
            <a:r>
              <a:rPr lang="en-CA" altLang="en-US" sz="1200" dirty="0">
                <a:solidFill>
                  <a:srgbClr val="008000"/>
                </a:solidFill>
                <a:latin typeface="Calibri" panose="020F0502020204030204" pitchFamily="34" charset="0"/>
                <a:cs typeface="Tahoma" panose="020B0604030504040204" pitchFamily="34" charset="0"/>
              </a:rPr>
              <a:t> average1 = 0; </a:t>
            </a:r>
            <a:r>
              <a:rPr lang="en-CA" altLang="en-US" sz="1200" dirty="0" err="1">
                <a:solidFill>
                  <a:srgbClr val="008000"/>
                </a:solidFill>
                <a:latin typeface="Calibri" panose="020F0502020204030204" pitchFamily="34" charset="0"/>
                <a:cs typeface="Tahoma" panose="020B0604030504040204" pitchFamily="34" charset="0"/>
              </a:rPr>
              <a:t>int</a:t>
            </a:r>
            <a:r>
              <a:rPr lang="en-CA" altLang="en-US" sz="1200" dirty="0">
                <a:solidFill>
                  <a:srgbClr val="008000"/>
                </a:solidFill>
                <a:latin typeface="Calibri" panose="020F0502020204030204" pitchFamily="34" charset="0"/>
                <a:cs typeface="Tahoma" panose="020B0604030504040204" pitchFamily="34" charset="0"/>
              </a:rPr>
              <a:t> average2 = 0;</a:t>
            </a:r>
          </a:p>
          <a:p>
            <a:pPr>
              <a:buClr>
                <a:schemeClr val="accent1"/>
              </a:buClr>
              <a:buSzPct val="80000"/>
              <a:buFont typeface="Wingdings 2" pitchFamily="2" charset="2"/>
              <a:buNone/>
            </a:pPr>
            <a:endParaRPr lang="en-CA" altLang="en-US" sz="1200" dirty="0">
              <a:solidFill>
                <a:srgbClr val="008000"/>
              </a:solidFill>
              <a:latin typeface="Calibri" panose="020F0502020204030204" pitchFamily="34" charset="0"/>
              <a:cs typeface="Tahoma" panose="020B0604030504040204" pitchFamily="34" charset="0"/>
            </a:endParaRP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void A(){</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 . . </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	average1 = </a:t>
            </a:r>
            <a:r>
              <a:rPr lang="en-CA" altLang="en-US" sz="1200" dirty="0" err="1">
                <a:solidFill>
                  <a:srgbClr val="008000"/>
                </a:solidFill>
                <a:latin typeface="Calibri" panose="020F0502020204030204" pitchFamily="34" charset="0"/>
                <a:cs typeface="Tahoma" panose="020B0604030504040204" pitchFamily="34" charset="0"/>
              </a:rPr>
              <a:t>calcAverage</a:t>
            </a:r>
            <a:r>
              <a:rPr lang="en-CA" altLang="en-US" sz="1200" dirty="0">
                <a:solidFill>
                  <a:srgbClr val="008000"/>
                </a:solidFill>
                <a:latin typeface="Calibri" panose="020F0502020204030204" pitchFamily="34" charset="0"/>
                <a:cs typeface="Tahoma" panose="020B0604030504040204" pitchFamily="34" charset="0"/>
              </a:rPr>
              <a:t> (array1);</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 . . </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a:t>
            </a:r>
          </a:p>
          <a:p>
            <a:pPr>
              <a:buClr>
                <a:schemeClr val="accent1"/>
              </a:buClr>
              <a:buSzPct val="80000"/>
              <a:buFont typeface="Wingdings 2" pitchFamily="2" charset="2"/>
              <a:buNone/>
            </a:pPr>
            <a:endParaRPr lang="en-CA" altLang="en-US" sz="1200" dirty="0">
              <a:solidFill>
                <a:srgbClr val="008000"/>
              </a:solidFill>
              <a:latin typeface="Calibri" panose="020F0502020204030204" pitchFamily="34" charset="0"/>
              <a:cs typeface="Tahoma" panose="020B0604030504040204" pitchFamily="34" charset="0"/>
            </a:endParaRP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void B() {</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	average2 = </a:t>
            </a:r>
            <a:r>
              <a:rPr lang="en-CA" altLang="en-US" sz="1200" dirty="0" err="1">
                <a:solidFill>
                  <a:srgbClr val="008000"/>
                </a:solidFill>
                <a:latin typeface="Calibri" panose="020F0502020204030204" pitchFamily="34" charset="0"/>
                <a:cs typeface="Tahoma" panose="020B0604030504040204" pitchFamily="34" charset="0"/>
              </a:rPr>
              <a:t>calcAverage</a:t>
            </a:r>
            <a:r>
              <a:rPr lang="en-CA" altLang="en-US" sz="1200" dirty="0">
                <a:solidFill>
                  <a:srgbClr val="008000"/>
                </a:solidFill>
                <a:latin typeface="Calibri" panose="020F0502020204030204" pitchFamily="34" charset="0"/>
                <a:cs typeface="Tahoma" panose="020B0604030504040204" pitchFamily="34" charset="0"/>
              </a:rPr>
              <a:t> (array2);</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a:t>
            </a:r>
          </a:p>
          <a:p>
            <a:pPr>
              <a:buClr>
                <a:schemeClr val="accent1"/>
              </a:buClr>
              <a:buSzPct val="80000"/>
              <a:buFont typeface="Wingdings 2" pitchFamily="2" charset="2"/>
              <a:buNone/>
            </a:pPr>
            <a:r>
              <a:rPr lang="en-CA" altLang="en-US" sz="1200" dirty="0">
                <a:solidFill>
                  <a:srgbClr val="008000"/>
                </a:solidFill>
                <a:latin typeface="Calibri" panose="020F0502020204030204" pitchFamily="34" charset="0"/>
                <a:cs typeface="Tahoma" panose="020B0604030504040204" pitchFamily="34" charset="0"/>
              </a:rPr>
              <a:t>}</a:t>
            </a:r>
          </a:p>
          <a:p>
            <a:pPr>
              <a:buClr>
                <a:schemeClr val="accent1"/>
              </a:buClr>
              <a:buSzPct val="80000"/>
              <a:buFont typeface="Wingdings 2" pitchFamily="2" charset="2"/>
              <a:buNone/>
            </a:pPr>
            <a:endParaRPr lang="en-CA" altLang="en-US" sz="1200" dirty="0">
              <a:solidFill>
                <a:srgbClr val="008000"/>
              </a:solidFill>
              <a:latin typeface="Calibri" panose="020F0502020204030204" pitchFamily="34" charset="0"/>
              <a:cs typeface="Tahoma" panose="020B0604030504040204" pitchFamily="34" charset="0"/>
            </a:endParaRPr>
          </a:p>
          <a:p>
            <a:pPr>
              <a:buClr>
                <a:schemeClr val="accent1"/>
              </a:buClr>
              <a:buSzPct val="80000"/>
              <a:buFont typeface="Wingdings 2" pitchFamily="2" charset="2"/>
              <a:buNone/>
            </a:pPr>
            <a:r>
              <a:rPr lang="en-CA" altLang="en-US" sz="1200" dirty="0" err="1">
                <a:solidFill>
                  <a:srgbClr val="2D1DA3"/>
                </a:solidFill>
                <a:latin typeface="Calibri" panose="020F0502020204030204" pitchFamily="34" charset="0"/>
                <a:cs typeface="Tahoma" panose="020B0604030504040204" pitchFamily="34" charset="0"/>
              </a:rPr>
              <a:t>int</a:t>
            </a:r>
            <a:r>
              <a:rPr lang="en-CA" altLang="en-US" sz="1200" dirty="0">
                <a:solidFill>
                  <a:srgbClr val="2D1DA3"/>
                </a:solidFill>
                <a:latin typeface="Calibri" panose="020F0502020204030204" pitchFamily="34" charset="0"/>
                <a:cs typeface="Tahoma" panose="020B0604030504040204" pitchFamily="34" charset="0"/>
              </a:rPr>
              <a:t> </a:t>
            </a:r>
            <a:r>
              <a:rPr lang="en-CA" altLang="en-US" sz="1200" dirty="0" err="1">
                <a:solidFill>
                  <a:srgbClr val="2D1DA3"/>
                </a:solidFill>
                <a:latin typeface="Calibri" panose="020F0502020204030204" pitchFamily="34" charset="0"/>
                <a:cs typeface="Tahoma" panose="020B0604030504040204" pitchFamily="34" charset="0"/>
              </a:rPr>
              <a:t>calcAverage</a:t>
            </a:r>
            <a:r>
              <a:rPr lang="en-CA" altLang="en-US" sz="1200" dirty="0">
                <a:solidFill>
                  <a:srgbClr val="2D1DA3"/>
                </a:solidFill>
                <a:latin typeface="Calibri" panose="020F0502020204030204" pitchFamily="34" charset="0"/>
                <a:cs typeface="Tahoma" panose="020B0604030504040204" pitchFamily="34" charset="0"/>
              </a:rPr>
              <a:t> (</a:t>
            </a:r>
            <a:r>
              <a:rPr lang="en-CA" altLang="en-US" sz="1200" dirty="0" err="1">
                <a:solidFill>
                  <a:srgbClr val="2D1DA3"/>
                </a:solidFill>
                <a:latin typeface="Calibri" panose="020F0502020204030204" pitchFamily="34" charset="0"/>
                <a:cs typeface="Tahoma" panose="020B0604030504040204" pitchFamily="34" charset="0"/>
              </a:rPr>
              <a:t>int</a:t>
            </a:r>
            <a:r>
              <a:rPr lang="en-CA" altLang="en-US" sz="1200" dirty="0">
                <a:solidFill>
                  <a:srgbClr val="2D1DA3"/>
                </a:solidFill>
                <a:latin typeface="Calibri" panose="020F0502020204030204" pitchFamily="34" charset="0"/>
                <a:cs typeface="Tahoma" panose="020B0604030504040204" pitchFamily="34" charset="0"/>
              </a:rPr>
              <a:t>* Array_of_4) {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	</a:t>
            </a:r>
            <a:r>
              <a:rPr lang="en-CA" altLang="en-US" sz="1200" dirty="0" err="1">
                <a:solidFill>
                  <a:srgbClr val="2D1DA3"/>
                </a:solidFill>
                <a:latin typeface="Calibri" panose="020F0502020204030204" pitchFamily="34" charset="0"/>
                <a:cs typeface="Tahoma" panose="020B0604030504040204" pitchFamily="34" charset="0"/>
              </a:rPr>
              <a:t>int</a:t>
            </a:r>
            <a:r>
              <a:rPr lang="en-CA" altLang="en-US" sz="1200" dirty="0">
                <a:solidFill>
                  <a:srgbClr val="2D1DA3"/>
                </a:solidFill>
                <a:latin typeface="Calibri" panose="020F0502020204030204" pitchFamily="34" charset="0"/>
                <a:cs typeface="Tahoma" panose="020B0604030504040204" pitchFamily="34" charset="0"/>
              </a:rPr>
              <a:t> sum = 0;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	for (</a:t>
            </a:r>
            <a:r>
              <a:rPr lang="en-CA" altLang="en-US" sz="1200" dirty="0" err="1">
                <a:solidFill>
                  <a:srgbClr val="2D1DA3"/>
                </a:solidFill>
                <a:latin typeface="Calibri" panose="020F0502020204030204" pitchFamily="34" charset="0"/>
                <a:cs typeface="Tahoma" panose="020B0604030504040204" pitchFamily="34" charset="0"/>
              </a:rPr>
              <a:t>int</a:t>
            </a:r>
            <a:r>
              <a:rPr lang="en-CA" altLang="en-US" sz="1200" dirty="0">
                <a:solidFill>
                  <a:srgbClr val="2D1DA3"/>
                </a:solidFill>
                <a:latin typeface="Calibri" panose="020F0502020204030204" pitchFamily="34" charset="0"/>
                <a:cs typeface="Tahoma" panose="020B0604030504040204" pitchFamily="34" charset="0"/>
              </a:rPr>
              <a:t> </a:t>
            </a:r>
            <a:r>
              <a:rPr lang="en-CA" altLang="en-US" sz="1200" dirty="0" err="1">
                <a:solidFill>
                  <a:srgbClr val="2D1DA3"/>
                </a:solidFill>
                <a:latin typeface="Calibri" panose="020F0502020204030204" pitchFamily="34" charset="0"/>
                <a:cs typeface="Tahoma" panose="020B0604030504040204" pitchFamily="34" charset="0"/>
              </a:rPr>
              <a:t>i</a:t>
            </a:r>
            <a:r>
              <a:rPr lang="en-CA" altLang="en-US" sz="1200" dirty="0">
                <a:solidFill>
                  <a:srgbClr val="2D1DA3"/>
                </a:solidFill>
                <a:latin typeface="Calibri" panose="020F0502020204030204" pitchFamily="34" charset="0"/>
                <a:cs typeface="Tahoma" panose="020B0604030504040204" pitchFamily="34" charset="0"/>
              </a:rPr>
              <a:t> = 0; </a:t>
            </a:r>
            <a:r>
              <a:rPr lang="en-CA" altLang="en-US" sz="1200" dirty="0" err="1">
                <a:solidFill>
                  <a:srgbClr val="2D1DA3"/>
                </a:solidFill>
                <a:latin typeface="Calibri" panose="020F0502020204030204" pitchFamily="34" charset="0"/>
                <a:cs typeface="Tahoma" panose="020B0604030504040204" pitchFamily="34" charset="0"/>
              </a:rPr>
              <a:t>i</a:t>
            </a:r>
            <a:r>
              <a:rPr lang="en-CA" altLang="en-US" sz="1200" dirty="0">
                <a:solidFill>
                  <a:srgbClr val="2D1DA3"/>
                </a:solidFill>
                <a:latin typeface="Calibri" panose="020F0502020204030204" pitchFamily="34" charset="0"/>
                <a:cs typeface="Tahoma" panose="020B0604030504040204" pitchFamily="34" charset="0"/>
              </a:rPr>
              <a:t> &lt; 4; </a:t>
            </a:r>
            <a:r>
              <a:rPr lang="en-CA" altLang="en-US" sz="1200" dirty="0" err="1">
                <a:solidFill>
                  <a:srgbClr val="2D1DA3"/>
                </a:solidFill>
                <a:latin typeface="Calibri" panose="020F0502020204030204" pitchFamily="34" charset="0"/>
                <a:cs typeface="Tahoma" panose="020B0604030504040204" pitchFamily="34" charset="0"/>
              </a:rPr>
              <a:t>i</a:t>
            </a:r>
            <a:r>
              <a:rPr lang="en-CA" altLang="en-US" sz="1200" dirty="0">
                <a:solidFill>
                  <a:srgbClr val="2D1DA3"/>
                </a:solidFill>
                <a:latin typeface="Calibri" panose="020F0502020204030204" pitchFamily="34" charset="0"/>
                <a:cs typeface="Tahoma" panose="020B0604030504040204" pitchFamily="34" charset="0"/>
              </a:rPr>
              <a:t>++)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	{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		sum += Array_of_4[</a:t>
            </a:r>
            <a:r>
              <a:rPr lang="en-CA" altLang="en-US" sz="1200" dirty="0" err="1">
                <a:solidFill>
                  <a:srgbClr val="2D1DA3"/>
                </a:solidFill>
                <a:latin typeface="Calibri" panose="020F0502020204030204" pitchFamily="34" charset="0"/>
                <a:cs typeface="Tahoma" panose="020B0604030504040204" pitchFamily="34" charset="0"/>
              </a:rPr>
              <a:t>i</a:t>
            </a:r>
            <a:r>
              <a:rPr lang="en-CA" altLang="en-US" sz="1200" dirty="0">
                <a:solidFill>
                  <a:srgbClr val="2D1DA3"/>
                </a:solidFill>
                <a:latin typeface="Calibri" panose="020F0502020204030204" pitchFamily="34" charset="0"/>
                <a:cs typeface="Tahoma" panose="020B0604030504040204" pitchFamily="34" charset="0"/>
              </a:rPr>
              <a:t>];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	}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	return sum/4; </a:t>
            </a:r>
          </a:p>
          <a:p>
            <a:pPr>
              <a:buClr>
                <a:schemeClr val="accent1"/>
              </a:buClr>
              <a:buSzPct val="80000"/>
              <a:buFont typeface="Wingdings 2" pitchFamily="2" charset="2"/>
              <a:buNone/>
            </a:pPr>
            <a:r>
              <a:rPr lang="en-CA" altLang="en-US" sz="1200" dirty="0">
                <a:solidFill>
                  <a:srgbClr val="2D1DA3"/>
                </a:solidFill>
                <a:latin typeface="Calibri" panose="020F0502020204030204" pitchFamily="34" charset="0"/>
                <a:cs typeface="Tahoma" panose="020B060403050404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6438"/>
                                        </p:tgtEl>
                                        <p:attrNameLst>
                                          <p:attrName>style.visibility</p:attrName>
                                        </p:attrNameLst>
                                      </p:cBhvr>
                                      <p:to>
                                        <p:strVal val="visible"/>
                                      </p:to>
                                    </p:set>
                                    <p:animEffect transition="in" filter="blinds(horizontal)">
                                      <p:cBhvr>
                                        <p:cTn id="12" dur="500"/>
                                        <p:tgtEl>
                                          <p:spTgt spid="146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643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3163</TotalTime>
  <Words>3188</Words>
  <Application>Microsoft Macintosh PowerPoint</Application>
  <PresentationFormat>On-screen Show (4:3)</PresentationFormat>
  <Paragraphs>723</Paragraphs>
  <Slides>59</Slides>
  <Notes>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Corbel</vt:lpstr>
      <vt:lpstr>Tahoma</vt:lpstr>
      <vt:lpstr>Wingdings 2</vt:lpstr>
      <vt:lpstr>Wingdings</vt:lpstr>
      <vt:lpstr>Wingdings 3</vt:lpstr>
      <vt:lpstr>Times New Roman</vt:lpstr>
      <vt:lpstr>Comic Sans MS</vt:lpstr>
      <vt:lpstr>Impact</vt:lpstr>
      <vt:lpstr>Courier New</vt:lpstr>
      <vt:lpstr>Calibri</vt:lpstr>
      <vt:lpstr>1_Module</vt:lpstr>
      <vt:lpstr>PowerPoint Presentation</vt:lpstr>
      <vt:lpstr>What is Code Refactoring</vt:lpstr>
      <vt:lpstr>Refactoring</vt:lpstr>
      <vt:lpstr>Refactoring</vt:lpstr>
      <vt:lpstr>Refactoring</vt:lpstr>
      <vt:lpstr>Some advice from Fowler</vt:lpstr>
      <vt:lpstr>XP and Refactoring </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Bad smells in code</vt:lpstr>
      <vt:lpstr>Summary</vt:lpstr>
      <vt:lpstr>Small Refactoring Techniques </vt:lpstr>
      <vt:lpstr>Small Refactoring Techniques </vt:lpstr>
      <vt:lpstr>Small Refactoring Techniques </vt:lpstr>
      <vt:lpstr>Extract Method</vt:lpstr>
      <vt:lpstr>Extract Method</vt:lpstr>
      <vt:lpstr>Extract class</vt:lpstr>
      <vt:lpstr>Extract class + Move Field</vt:lpstr>
      <vt:lpstr>Extract Class + Move Method</vt:lpstr>
      <vt:lpstr>Decompose Conditional</vt:lpstr>
      <vt:lpstr>Consolidate Conditional Expression</vt:lpstr>
      <vt:lpstr>Replace Array with Object</vt:lpstr>
      <vt:lpstr>Pull Up Method</vt:lpstr>
      <vt:lpstr>Push Down Method</vt:lpstr>
      <vt:lpstr>Introduce Parameter Object</vt:lpstr>
      <vt:lpstr>Replace Method with Method Object</vt:lpstr>
      <vt:lpstr>Preserve Whole Object</vt:lpstr>
      <vt:lpstr>Replace Inheritance with Delegation</vt:lpstr>
      <vt:lpstr>Big Refactoring </vt:lpstr>
      <vt:lpstr>Big Refactoring  Tease apart inheritance </vt:lpstr>
      <vt:lpstr>Big Refactoring  Tease apart inheritance </vt:lpstr>
      <vt:lpstr>Big Refactoring  Tease apart inheritance </vt:lpstr>
      <vt:lpstr>Big Refactoring  Tease apart inheritance </vt:lpstr>
      <vt:lpstr>PowerPoint Presentation</vt:lpstr>
      <vt:lpstr>PowerPoint Presentation</vt:lpstr>
      <vt:lpstr>PowerPoint Presentation</vt:lpstr>
      <vt:lpstr>PowerPoint Presentation</vt:lpstr>
      <vt:lpstr>PowerPoint Presentation</vt:lpstr>
      <vt:lpstr>PowerPoint Presentation</vt:lpstr>
      <vt:lpstr>Why Are Developers Reluctant To Refactor Code?</vt:lpstr>
      <vt:lpstr>PowerPoint Presentation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dc:title>
  <dc:creator>Naslejavan</dc:creator>
  <cp:lastModifiedBy>Hesam Esfahani</cp:lastModifiedBy>
  <cp:revision>609</cp:revision>
  <dcterms:created xsi:type="dcterms:W3CDTF">2007-05-05T22:49:58Z</dcterms:created>
  <dcterms:modified xsi:type="dcterms:W3CDTF">2019-04-30T21:48:59Z</dcterms:modified>
</cp:coreProperties>
</file>